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88" r:id="rId5"/>
  </p:sldMasterIdLst>
  <p:notesMasterIdLst>
    <p:notesMasterId r:id="rId54"/>
  </p:notesMasterIdLst>
  <p:handoutMasterIdLst>
    <p:handoutMasterId r:id="rId55"/>
  </p:handoutMasterIdLst>
  <p:sldIdLst>
    <p:sldId id="403" r:id="rId6"/>
    <p:sldId id="408" r:id="rId7"/>
    <p:sldId id="420" r:id="rId8"/>
    <p:sldId id="418" r:id="rId9"/>
    <p:sldId id="454" r:id="rId10"/>
    <p:sldId id="417" r:id="rId11"/>
    <p:sldId id="428" r:id="rId12"/>
    <p:sldId id="427" r:id="rId13"/>
    <p:sldId id="425" r:id="rId14"/>
    <p:sldId id="426" r:id="rId15"/>
    <p:sldId id="429" r:id="rId16"/>
    <p:sldId id="430" r:id="rId17"/>
    <p:sldId id="422" r:id="rId18"/>
    <p:sldId id="464" r:id="rId19"/>
    <p:sldId id="456" r:id="rId20"/>
    <p:sldId id="459" r:id="rId21"/>
    <p:sldId id="457" r:id="rId22"/>
    <p:sldId id="475" r:id="rId23"/>
    <p:sldId id="474" r:id="rId24"/>
    <p:sldId id="453" r:id="rId25"/>
    <p:sldId id="466" r:id="rId26"/>
    <p:sldId id="462" r:id="rId27"/>
    <p:sldId id="467" r:id="rId28"/>
    <p:sldId id="465" r:id="rId29"/>
    <p:sldId id="461" r:id="rId30"/>
    <p:sldId id="472" r:id="rId31"/>
    <p:sldId id="473" r:id="rId32"/>
    <p:sldId id="424" r:id="rId33"/>
    <p:sldId id="432" r:id="rId34"/>
    <p:sldId id="433" r:id="rId35"/>
    <p:sldId id="435" r:id="rId36"/>
    <p:sldId id="436" r:id="rId37"/>
    <p:sldId id="438" r:id="rId38"/>
    <p:sldId id="437" r:id="rId39"/>
    <p:sldId id="439" r:id="rId40"/>
    <p:sldId id="440" r:id="rId41"/>
    <p:sldId id="441" r:id="rId42"/>
    <p:sldId id="442" r:id="rId43"/>
    <p:sldId id="443" r:id="rId44"/>
    <p:sldId id="444" r:id="rId45"/>
    <p:sldId id="445" r:id="rId46"/>
    <p:sldId id="446" r:id="rId47"/>
    <p:sldId id="447" r:id="rId48"/>
    <p:sldId id="448" r:id="rId49"/>
    <p:sldId id="449" r:id="rId50"/>
    <p:sldId id="455" r:id="rId51"/>
    <p:sldId id="450" r:id="rId52"/>
    <p:sldId id="451" r:id="rId53"/>
  </p:sldIdLst>
  <p:sldSz cx="9144000" cy="5143500" type="screen16x9"/>
  <p:notesSz cx="6858000" cy="9144000"/>
  <p:defaultTextStyle>
    <a:defPPr>
      <a:defRPr lang="en-US"/>
    </a:defPPr>
    <a:lvl1pPr algn="l" defTabSz="912813" rtl="0" fontAlgn="base">
      <a:spcBef>
        <a:spcPct val="0"/>
      </a:spcBef>
      <a:spcAft>
        <a:spcPct val="0"/>
      </a:spcAft>
      <a:defRPr kern="1200">
        <a:solidFill>
          <a:schemeClr val="tx1"/>
        </a:solidFill>
        <a:latin typeface="Arial" charset="0"/>
        <a:ea typeface="+mn-ea"/>
        <a:cs typeface="+mn-cs"/>
      </a:defRPr>
    </a:lvl1pPr>
    <a:lvl2pPr marL="455613" indent="1588" algn="l" defTabSz="912813" rtl="0" fontAlgn="base">
      <a:spcBef>
        <a:spcPct val="0"/>
      </a:spcBef>
      <a:spcAft>
        <a:spcPct val="0"/>
      </a:spcAft>
      <a:defRPr kern="1200">
        <a:solidFill>
          <a:schemeClr val="tx1"/>
        </a:solidFill>
        <a:latin typeface="Arial" charset="0"/>
        <a:ea typeface="+mn-ea"/>
        <a:cs typeface="+mn-cs"/>
      </a:defRPr>
    </a:lvl2pPr>
    <a:lvl3pPr marL="912813" indent="1588" algn="l" defTabSz="912813" rtl="0" fontAlgn="base">
      <a:spcBef>
        <a:spcPct val="0"/>
      </a:spcBef>
      <a:spcAft>
        <a:spcPct val="0"/>
      </a:spcAft>
      <a:defRPr kern="1200">
        <a:solidFill>
          <a:schemeClr val="tx1"/>
        </a:solidFill>
        <a:latin typeface="Arial" charset="0"/>
        <a:ea typeface="+mn-ea"/>
        <a:cs typeface="+mn-cs"/>
      </a:defRPr>
    </a:lvl3pPr>
    <a:lvl4pPr marL="1370013" indent="1588" algn="l" defTabSz="912813" rtl="0" fontAlgn="base">
      <a:spcBef>
        <a:spcPct val="0"/>
      </a:spcBef>
      <a:spcAft>
        <a:spcPct val="0"/>
      </a:spcAft>
      <a:defRPr kern="1200">
        <a:solidFill>
          <a:schemeClr val="tx1"/>
        </a:solidFill>
        <a:latin typeface="Arial" charset="0"/>
        <a:ea typeface="+mn-ea"/>
        <a:cs typeface="+mn-cs"/>
      </a:defRPr>
    </a:lvl4pPr>
    <a:lvl5pPr marL="1827213" indent="1588" algn="l" defTabSz="912813"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0000"/>
    <a:srgbClr val="8AC5FF"/>
    <a:srgbClr val="6479A6"/>
    <a:srgbClr val="A2AECA"/>
    <a:srgbClr val="2CD858"/>
    <a:srgbClr val="97A5C3"/>
    <a:srgbClr val="9DAAC7"/>
    <a:srgbClr val="0270DB"/>
    <a:srgbClr val="9ACA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121" autoAdjust="0"/>
    <p:restoredTop sz="67199" autoAdjust="0"/>
  </p:normalViewPr>
  <p:slideViewPr>
    <p:cSldViewPr>
      <p:cViewPr varScale="1">
        <p:scale>
          <a:sx n="61" d="100"/>
          <a:sy n="61" d="100"/>
        </p:scale>
        <p:origin x="668" y="2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3120"/>
    </p:cViewPr>
  </p:sorterViewPr>
  <p:notesViewPr>
    <p:cSldViewPr>
      <p:cViewPr varScale="1">
        <p:scale>
          <a:sx n="98" d="100"/>
          <a:sy n="98" d="100"/>
        </p:scale>
        <p:origin x="-3552"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handoutMaster" Target="handoutMasters/handoutMaster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theme" Target="theme/theme1.xml"/><Relationship Id="rId5" Type="http://schemas.openxmlformats.org/officeDocument/2006/relationships/slideMaster" Target="slideMasters/slideMaster1.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viewProps" Target="viewProp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694E20-B813-4088-8EAE-BF5098A613CD}" type="doc">
      <dgm:prSet loTypeId="urn:microsoft.com/office/officeart/2005/8/layout/hierarchy4" loCatId="relationship" qsTypeId="urn:microsoft.com/office/officeart/2005/8/quickstyle/simple1" qsCatId="simple" csTypeId="urn:microsoft.com/office/officeart/2005/8/colors/accent1_2" csCatId="accent1" phldr="1"/>
      <dgm:spPr/>
      <dgm:t>
        <a:bodyPr/>
        <a:lstStyle/>
        <a:p>
          <a:endParaRPr lang="en-US"/>
        </a:p>
      </dgm:t>
    </dgm:pt>
    <dgm:pt modelId="{820ADCE3-AB8E-4FDB-85AB-BED270EF2DCE}">
      <dgm:prSet phldrT="[Text]">
        <dgm:style>
          <a:lnRef idx="3">
            <a:schemeClr val="lt1"/>
          </a:lnRef>
          <a:fillRef idx="1">
            <a:schemeClr val="accent6"/>
          </a:fillRef>
          <a:effectRef idx="1">
            <a:schemeClr val="accent6"/>
          </a:effectRef>
          <a:fontRef idx="minor">
            <a:schemeClr val="lt1"/>
          </a:fontRef>
        </dgm:style>
      </dgm:prSet>
      <dgm:spPr>
        <a:solidFill>
          <a:schemeClr val="accent6">
            <a:lumMod val="75000"/>
          </a:schemeClr>
        </a:solidFill>
      </dgm:spPr>
      <dgm:t>
        <a:bodyPr/>
        <a:lstStyle/>
        <a:p>
          <a:r>
            <a:rPr lang="en-US" dirty="0"/>
            <a:t>MVC</a:t>
          </a:r>
        </a:p>
      </dgm:t>
    </dgm:pt>
    <dgm:pt modelId="{0D435420-70FF-40C2-922C-986D043BB62F}" type="parTrans" cxnId="{FAC6C55D-C459-474F-AC08-4EA3ED1B95E9}">
      <dgm:prSet/>
      <dgm:spPr/>
      <dgm:t>
        <a:bodyPr/>
        <a:lstStyle/>
        <a:p>
          <a:endParaRPr lang="en-US"/>
        </a:p>
      </dgm:t>
    </dgm:pt>
    <dgm:pt modelId="{D09520DF-DD99-483A-B56E-F52421AC9C35}" type="sibTrans" cxnId="{FAC6C55D-C459-474F-AC08-4EA3ED1B95E9}">
      <dgm:prSet/>
      <dgm:spPr/>
      <dgm:t>
        <a:bodyPr/>
        <a:lstStyle/>
        <a:p>
          <a:endParaRPr lang="en-US"/>
        </a:p>
      </dgm:t>
    </dgm:pt>
    <dgm:pt modelId="{F16CB054-28F1-40BD-8B7D-8FD9DC401B0D}">
      <dgm:prSet phldrT="[Text]">
        <dgm:style>
          <a:lnRef idx="3">
            <a:schemeClr val="lt1"/>
          </a:lnRef>
          <a:fillRef idx="1">
            <a:schemeClr val="accent6"/>
          </a:fillRef>
          <a:effectRef idx="1">
            <a:schemeClr val="accent6"/>
          </a:effectRef>
          <a:fontRef idx="minor">
            <a:schemeClr val="lt1"/>
          </a:fontRef>
        </dgm:style>
      </dgm:prSet>
      <dgm:spPr>
        <a:solidFill>
          <a:schemeClr val="accent6">
            <a:lumMod val="75000"/>
          </a:schemeClr>
        </a:solidFill>
      </dgm:spPr>
      <dgm:t>
        <a:bodyPr/>
        <a:lstStyle/>
        <a:p>
          <a:r>
            <a:rPr lang="en-US" dirty="0"/>
            <a:t>Web Pages</a:t>
          </a:r>
        </a:p>
      </dgm:t>
    </dgm:pt>
    <dgm:pt modelId="{2A8F357A-EB34-41DF-8125-8FA347835DCE}" type="parTrans" cxnId="{7147993F-50E6-4E53-88F7-BB7FB3A4157C}">
      <dgm:prSet/>
      <dgm:spPr/>
      <dgm:t>
        <a:bodyPr/>
        <a:lstStyle/>
        <a:p>
          <a:endParaRPr lang="en-US"/>
        </a:p>
      </dgm:t>
    </dgm:pt>
    <dgm:pt modelId="{92034669-2E93-4909-A100-6CD67643BFA7}" type="sibTrans" cxnId="{7147993F-50E6-4E53-88F7-BB7FB3A4157C}">
      <dgm:prSet/>
      <dgm:spPr/>
      <dgm:t>
        <a:bodyPr/>
        <a:lstStyle/>
        <a:p>
          <a:endParaRPr lang="en-US"/>
        </a:p>
      </dgm:t>
    </dgm:pt>
    <dgm:pt modelId="{FF4B1434-3E82-49D1-9395-92BF24CD1519}">
      <dgm:prSet phldrT="[Text]">
        <dgm:style>
          <a:lnRef idx="3">
            <a:schemeClr val="lt1"/>
          </a:lnRef>
          <a:fillRef idx="1">
            <a:schemeClr val="accent6"/>
          </a:fillRef>
          <a:effectRef idx="1">
            <a:schemeClr val="accent6"/>
          </a:effectRef>
          <a:fontRef idx="minor">
            <a:schemeClr val="lt1"/>
          </a:fontRef>
        </dgm:style>
      </dgm:prSet>
      <dgm:spPr>
        <a:solidFill>
          <a:schemeClr val="accent6">
            <a:lumMod val="75000"/>
          </a:schemeClr>
        </a:solidFill>
      </dgm:spPr>
      <dgm:t>
        <a:bodyPr/>
        <a:lstStyle/>
        <a:p>
          <a:r>
            <a:rPr lang="en-US" dirty="0"/>
            <a:t>Single Pages</a:t>
          </a:r>
        </a:p>
      </dgm:t>
    </dgm:pt>
    <dgm:pt modelId="{270A46F3-1E4B-4E0D-8A39-30BBD10032EB}" type="parTrans" cxnId="{D7F449CB-31E9-47AF-AA6D-A2A0D6702630}">
      <dgm:prSet/>
      <dgm:spPr/>
      <dgm:t>
        <a:bodyPr/>
        <a:lstStyle/>
        <a:p>
          <a:endParaRPr lang="en-US"/>
        </a:p>
      </dgm:t>
    </dgm:pt>
    <dgm:pt modelId="{E79DA80F-B18D-458D-9CE1-B63D6F13911E}" type="sibTrans" cxnId="{D7F449CB-31E9-47AF-AA6D-A2A0D6702630}">
      <dgm:prSet/>
      <dgm:spPr/>
      <dgm:t>
        <a:bodyPr/>
        <a:lstStyle/>
        <a:p>
          <a:endParaRPr lang="en-US"/>
        </a:p>
      </dgm:t>
    </dgm:pt>
    <dgm:pt modelId="{A72EE4EF-15AE-4462-B57C-75E2A92F5DDD}">
      <dgm:prSet phldrT="[Text]">
        <dgm:style>
          <a:lnRef idx="3">
            <a:schemeClr val="lt1"/>
          </a:lnRef>
          <a:fillRef idx="1">
            <a:schemeClr val="accent6"/>
          </a:fillRef>
          <a:effectRef idx="1">
            <a:schemeClr val="accent6"/>
          </a:effectRef>
          <a:fontRef idx="minor">
            <a:schemeClr val="lt1"/>
          </a:fontRef>
        </dgm:style>
      </dgm:prSet>
      <dgm:spPr>
        <a:solidFill>
          <a:schemeClr val="accent6">
            <a:lumMod val="75000"/>
          </a:schemeClr>
        </a:solidFill>
      </dgm:spPr>
      <dgm:t>
        <a:bodyPr/>
        <a:lstStyle/>
        <a:p>
          <a:r>
            <a:rPr lang="en-US" dirty="0"/>
            <a:t>Web Forms</a:t>
          </a:r>
        </a:p>
      </dgm:t>
    </dgm:pt>
    <dgm:pt modelId="{A3833736-AD10-4CF1-995A-D8FA3EF2CEA7}" type="parTrans" cxnId="{DA41AB78-367E-4E4E-A630-98ED386F599D}">
      <dgm:prSet/>
      <dgm:spPr/>
      <dgm:t>
        <a:bodyPr/>
        <a:lstStyle/>
        <a:p>
          <a:endParaRPr lang="en-US"/>
        </a:p>
      </dgm:t>
    </dgm:pt>
    <dgm:pt modelId="{7F617583-C088-4C94-BEF1-E5DCBAF2FC2A}" type="sibTrans" cxnId="{DA41AB78-367E-4E4E-A630-98ED386F599D}">
      <dgm:prSet/>
      <dgm:spPr/>
      <dgm:t>
        <a:bodyPr/>
        <a:lstStyle/>
        <a:p>
          <a:endParaRPr lang="en-US"/>
        </a:p>
      </dgm:t>
    </dgm:pt>
    <dgm:pt modelId="{FEE3FFB2-4AF9-48AD-9EB9-92FCC4E27BAA}">
      <dgm:prSet phldrT="[Text]">
        <dgm:style>
          <a:lnRef idx="3">
            <a:schemeClr val="lt1"/>
          </a:lnRef>
          <a:fillRef idx="1">
            <a:schemeClr val="accent6"/>
          </a:fillRef>
          <a:effectRef idx="1">
            <a:schemeClr val="accent6"/>
          </a:effectRef>
          <a:fontRef idx="minor">
            <a:schemeClr val="lt1"/>
          </a:fontRef>
        </dgm:style>
      </dgm:prSet>
      <dgm:spPr>
        <a:solidFill>
          <a:schemeClr val="accent6">
            <a:lumMod val="75000"/>
          </a:schemeClr>
        </a:solidFill>
      </dgm:spPr>
      <dgm:t>
        <a:bodyPr/>
        <a:lstStyle/>
        <a:p>
          <a:r>
            <a:rPr lang="en-US" dirty="0" err="1"/>
            <a:t>SignalR</a:t>
          </a:r>
          <a:endParaRPr lang="en-US" dirty="0"/>
        </a:p>
      </dgm:t>
    </dgm:pt>
    <dgm:pt modelId="{1CAEA302-8D45-4287-9619-ADCF21023919}" type="parTrans" cxnId="{244E6352-C7E5-442F-ACEB-1C551FC03FCF}">
      <dgm:prSet/>
      <dgm:spPr/>
      <dgm:t>
        <a:bodyPr/>
        <a:lstStyle/>
        <a:p>
          <a:endParaRPr lang="en-US"/>
        </a:p>
      </dgm:t>
    </dgm:pt>
    <dgm:pt modelId="{44DA764B-139E-4171-8065-DDE6F6BCA047}" type="sibTrans" cxnId="{244E6352-C7E5-442F-ACEB-1C551FC03FCF}">
      <dgm:prSet/>
      <dgm:spPr/>
      <dgm:t>
        <a:bodyPr/>
        <a:lstStyle/>
        <a:p>
          <a:endParaRPr lang="en-US"/>
        </a:p>
      </dgm:t>
    </dgm:pt>
    <dgm:pt modelId="{CBA94135-4250-4C22-91DB-DB9C523E1495}">
      <dgm:prSet phldrT="[Text]">
        <dgm:style>
          <a:lnRef idx="3">
            <a:schemeClr val="lt1"/>
          </a:lnRef>
          <a:fillRef idx="1">
            <a:schemeClr val="accent6"/>
          </a:fillRef>
          <a:effectRef idx="1">
            <a:schemeClr val="accent6"/>
          </a:effectRef>
          <a:fontRef idx="minor">
            <a:schemeClr val="lt1"/>
          </a:fontRef>
        </dgm:style>
      </dgm:prSet>
      <dgm:spPr>
        <a:solidFill>
          <a:schemeClr val="accent6">
            <a:lumMod val="75000"/>
          </a:schemeClr>
        </a:solidFill>
      </dgm:spPr>
      <dgm:t>
        <a:bodyPr/>
        <a:lstStyle/>
        <a:p>
          <a:r>
            <a:rPr lang="en-US" dirty="0"/>
            <a:t>Web API</a:t>
          </a:r>
        </a:p>
      </dgm:t>
    </dgm:pt>
    <dgm:pt modelId="{98FEE821-F3B3-4798-8C9C-5B8EDA521958}" type="parTrans" cxnId="{79C34216-BE07-4083-A448-07243B19EF1C}">
      <dgm:prSet/>
      <dgm:spPr/>
      <dgm:t>
        <a:bodyPr/>
        <a:lstStyle/>
        <a:p>
          <a:endParaRPr lang="en-US"/>
        </a:p>
      </dgm:t>
    </dgm:pt>
    <dgm:pt modelId="{10578168-A094-4229-A871-CFC4EF9799D1}" type="sibTrans" cxnId="{79C34216-BE07-4083-A448-07243B19EF1C}">
      <dgm:prSet/>
      <dgm:spPr/>
      <dgm:t>
        <a:bodyPr/>
        <a:lstStyle/>
        <a:p>
          <a:endParaRPr lang="en-US"/>
        </a:p>
      </dgm:t>
    </dgm:pt>
    <dgm:pt modelId="{4C164A6B-078D-4867-BD39-347CF64A2518}" type="pres">
      <dgm:prSet presAssocID="{98694E20-B813-4088-8EAE-BF5098A613CD}" presName="Name0" presStyleCnt="0">
        <dgm:presLayoutVars>
          <dgm:chPref val="1"/>
          <dgm:dir/>
          <dgm:animOne val="branch"/>
          <dgm:animLvl val="lvl"/>
          <dgm:resizeHandles/>
        </dgm:presLayoutVars>
      </dgm:prSet>
      <dgm:spPr/>
    </dgm:pt>
    <dgm:pt modelId="{53E0D8D2-CE7E-4F41-AB05-BB9D6EF23674}" type="pres">
      <dgm:prSet presAssocID="{820ADCE3-AB8E-4FDB-85AB-BED270EF2DCE}" presName="vertOne" presStyleCnt="0"/>
      <dgm:spPr/>
    </dgm:pt>
    <dgm:pt modelId="{200FAF0C-076F-4B8F-B0C2-B475A4CE16FE}" type="pres">
      <dgm:prSet presAssocID="{820ADCE3-AB8E-4FDB-85AB-BED270EF2DCE}" presName="txOne" presStyleLbl="node0" presStyleIdx="0" presStyleCnt="6">
        <dgm:presLayoutVars>
          <dgm:chPref val="3"/>
        </dgm:presLayoutVars>
      </dgm:prSet>
      <dgm:spPr/>
    </dgm:pt>
    <dgm:pt modelId="{56E09FF3-1415-42F8-BD47-4492348DF2CE}" type="pres">
      <dgm:prSet presAssocID="{820ADCE3-AB8E-4FDB-85AB-BED270EF2DCE}" presName="horzOne" presStyleCnt="0"/>
      <dgm:spPr/>
    </dgm:pt>
    <dgm:pt modelId="{89BE0A7F-D1B5-4A37-8505-222CE4FE4628}" type="pres">
      <dgm:prSet presAssocID="{D09520DF-DD99-483A-B56E-F52421AC9C35}" presName="sibSpaceOne" presStyleCnt="0"/>
      <dgm:spPr/>
    </dgm:pt>
    <dgm:pt modelId="{2684F7E6-68AA-4B6A-B481-091BF9257C94}" type="pres">
      <dgm:prSet presAssocID="{F16CB054-28F1-40BD-8B7D-8FD9DC401B0D}" presName="vertOne" presStyleCnt="0"/>
      <dgm:spPr/>
    </dgm:pt>
    <dgm:pt modelId="{617500DF-486D-452D-9973-E146943FE28E}" type="pres">
      <dgm:prSet presAssocID="{F16CB054-28F1-40BD-8B7D-8FD9DC401B0D}" presName="txOne" presStyleLbl="node0" presStyleIdx="1" presStyleCnt="6">
        <dgm:presLayoutVars>
          <dgm:chPref val="3"/>
        </dgm:presLayoutVars>
      </dgm:prSet>
      <dgm:spPr/>
    </dgm:pt>
    <dgm:pt modelId="{6D525F89-5F62-4589-905D-08E814CB5F46}" type="pres">
      <dgm:prSet presAssocID="{F16CB054-28F1-40BD-8B7D-8FD9DC401B0D}" presName="horzOne" presStyleCnt="0"/>
      <dgm:spPr/>
    </dgm:pt>
    <dgm:pt modelId="{8ABA3AB1-ED25-4F7A-9644-B0B8A43B3F28}" type="pres">
      <dgm:prSet presAssocID="{92034669-2E93-4909-A100-6CD67643BFA7}" presName="sibSpaceOne" presStyleCnt="0"/>
      <dgm:spPr/>
    </dgm:pt>
    <dgm:pt modelId="{CA176D23-C93A-4B89-8884-028D32463960}" type="pres">
      <dgm:prSet presAssocID="{A72EE4EF-15AE-4462-B57C-75E2A92F5DDD}" presName="vertOne" presStyleCnt="0"/>
      <dgm:spPr/>
    </dgm:pt>
    <dgm:pt modelId="{1A3CA566-86EB-4486-B70A-8F396C12C48E}" type="pres">
      <dgm:prSet presAssocID="{A72EE4EF-15AE-4462-B57C-75E2A92F5DDD}" presName="txOne" presStyleLbl="node0" presStyleIdx="2" presStyleCnt="6" custLinFactNeighborX="360" custLinFactNeighborY="-7895">
        <dgm:presLayoutVars>
          <dgm:chPref val="3"/>
        </dgm:presLayoutVars>
      </dgm:prSet>
      <dgm:spPr/>
    </dgm:pt>
    <dgm:pt modelId="{D965CF0E-3626-438C-9C2E-41C914415572}" type="pres">
      <dgm:prSet presAssocID="{A72EE4EF-15AE-4462-B57C-75E2A92F5DDD}" presName="horzOne" presStyleCnt="0"/>
      <dgm:spPr/>
    </dgm:pt>
    <dgm:pt modelId="{801C4CB7-9450-47C9-B43C-6E3DF445F5AB}" type="pres">
      <dgm:prSet presAssocID="{7F617583-C088-4C94-BEF1-E5DCBAF2FC2A}" presName="sibSpaceOne" presStyleCnt="0"/>
      <dgm:spPr/>
    </dgm:pt>
    <dgm:pt modelId="{7D4558AD-0CBE-4249-9BCE-AD191C6A2CDB}" type="pres">
      <dgm:prSet presAssocID="{FF4B1434-3E82-49D1-9395-92BF24CD1519}" presName="vertOne" presStyleCnt="0"/>
      <dgm:spPr/>
    </dgm:pt>
    <dgm:pt modelId="{DA42FFAA-15EB-4894-91E7-94C2DE84881C}" type="pres">
      <dgm:prSet presAssocID="{FF4B1434-3E82-49D1-9395-92BF24CD1519}" presName="txOne" presStyleLbl="node0" presStyleIdx="3" presStyleCnt="6">
        <dgm:presLayoutVars>
          <dgm:chPref val="3"/>
        </dgm:presLayoutVars>
      </dgm:prSet>
      <dgm:spPr/>
    </dgm:pt>
    <dgm:pt modelId="{80CA817A-4F68-4ACA-84E8-6ADE9B935BBC}" type="pres">
      <dgm:prSet presAssocID="{FF4B1434-3E82-49D1-9395-92BF24CD1519}" presName="horzOne" presStyleCnt="0"/>
      <dgm:spPr/>
    </dgm:pt>
    <dgm:pt modelId="{A2D418B5-F347-481D-A2C6-1BBA2EB53519}" type="pres">
      <dgm:prSet presAssocID="{E79DA80F-B18D-458D-9CE1-B63D6F13911E}" presName="sibSpaceOne" presStyleCnt="0"/>
      <dgm:spPr/>
    </dgm:pt>
    <dgm:pt modelId="{F95EE77A-03CF-4BE4-92AC-5064A807EB7F}" type="pres">
      <dgm:prSet presAssocID="{CBA94135-4250-4C22-91DB-DB9C523E1495}" presName="vertOne" presStyleCnt="0"/>
      <dgm:spPr/>
    </dgm:pt>
    <dgm:pt modelId="{834D9A19-8BD0-4D35-B380-D9C2A356ABD8}" type="pres">
      <dgm:prSet presAssocID="{CBA94135-4250-4C22-91DB-DB9C523E1495}" presName="txOne" presStyleLbl="node0" presStyleIdx="4" presStyleCnt="6">
        <dgm:presLayoutVars>
          <dgm:chPref val="3"/>
        </dgm:presLayoutVars>
      </dgm:prSet>
      <dgm:spPr/>
    </dgm:pt>
    <dgm:pt modelId="{3A2C2A13-61E9-4DF3-A3EE-9E189E640748}" type="pres">
      <dgm:prSet presAssocID="{CBA94135-4250-4C22-91DB-DB9C523E1495}" presName="horzOne" presStyleCnt="0"/>
      <dgm:spPr/>
    </dgm:pt>
    <dgm:pt modelId="{8B0D232D-FA40-4980-A7ED-CDAE3EB55EE5}" type="pres">
      <dgm:prSet presAssocID="{10578168-A094-4229-A871-CFC4EF9799D1}" presName="sibSpaceOne" presStyleCnt="0"/>
      <dgm:spPr/>
    </dgm:pt>
    <dgm:pt modelId="{18BB6702-2EBD-4190-96F3-3A105B0E8DF0}" type="pres">
      <dgm:prSet presAssocID="{FEE3FFB2-4AF9-48AD-9EB9-92FCC4E27BAA}" presName="vertOne" presStyleCnt="0"/>
      <dgm:spPr/>
    </dgm:pt>
    <dgm:pt modelId="{01DB6138-5A7C-4A7C-BCC8-3EFB5D833A1D}" type="pres">
      <dgm:prSet presAssocID="{FEE3FFB2-4AF9-48AD-9EB9-92FCC4E27BAA}" presName="txOne" presStyleLbl="node0" presStyleIdx="5" presStyleCnt="6">
        <dgm:presLayoutVars>
          <dgm:chPref val="3"/>
        </dgm:presLayoutVars>
      </dgm:prSet>
      <dgm:spPr/>
    </dgm:pt>
    <dgm:pt modelId="{715F6450-FFE5-49CA-96C9-30EAF51FFF9F}" type="pres">
      <dgm:prSet presAssocID="{FEE3FFB2-4AF9-48AD-9EB9-92FCC4E27BAA}" presName="horzOne" presStyleCnt="0"/>
      <dgm:spPr/>
    </dgm:pt>
  </dgm:ptLst>
  <dgm:cxnLst>
    <dgm:cxn modelId="{79C34216-BE07-4083-A448-07243B19EF1C}" srcId="{98694E20-B813-4088-8EAE-BF5098A613CD}" destId="{CBA94135-4250-4C22-91DB-DB9C523E1495}" srcOrd="4" destOrd="0" parTransId="{98FEE821-F3B3-4798-8C9C-5B8EDA521958}" sibTransId="{10578168-A094-4229-A871-CFC4EF9799D1}"/>
    <dgm:cxn modelId="{7147993F-50E6-4E53-88F7-BB7FB3A4157C}" srcId="{98694E20-B813-4088-8EAE-BF5098A613CD}" destId="{F16CB054-28F1-40BD-8B7D-8FD9DC401B0D}" srcOrd="1" destOrd="0" parTransId="{2A8F357A-EB34-41DF-8125-8FA347835DCE}" sibTransId="{92034669-2E93-4909-A100-6CD67643BFA7}"/>
    <dgm:cxn modelId="{FAC6C55D-C459-474F-AC08-4EA3ED1B95E9}" srcId="{98694E20-B813-4088-8EAE-BF5098A613CD}" destId="{820ADCE3-AB8E-4FDB-85AB-BED270EF2DCE}" srcOrd="0" destOrd="0" parTransId="{0D435420-70FF-40C2-922C-986D043BB62F}" sibTransId="{D09520DF-DD99-483A-B56E-F52421AC9C35}"/>
    <dgm:cxn modelId="{244E6352-C7E5-442F-ACEB-1C551FC03FCF}" srcId="{98694E20-B813-4088-8EAE-BF5098A613CD}" destId="{FEE3FFB2-4AF9-48AD-9EB9-92FCC4E27BAA}" srcOrd="5" destOrd="0" parTransId="{1CAEA302-8D45-4287-9619-ADCF21023919}" sibTransId="{44DA764B-139E-4171-8065-DDE6F6BCA047}"/>
    <dgm:cxn modelId="{E9F9E876-B34C-4A5B-AD50-BD7368A8681E}" type="presOf" srcId="{FEE3FFB2-4AF9-48AD-9EB9-92FCC4E27BAA}" destId="{01DB6138-5A7C-4A7C-BCC8-3EFB5D833A1D}" srcOrd="0" destOrd="0" presId="urn:microsoft.com/office/officeart/2005/8/layout/hierarchy4"/>
    <dgm:cxn modelId="{DA41AB78-367E-4E4E-A630-98ED386F599D}" srcId="{98694E20-B813-4088-8EAE-BF5098A613CD}" destId="{A72EE4EF-15AE-4462-B57C-75E2A92F5DDD}" srcOrd="2" destOrd="0" parTransId="{A3833736-AD10-4CF1-995A-D8FA3EF2CEA7}" sibTransId="{7F617583-C088-4C94-BEF1-E5DCBAF2FC2A}"/>
    <dgm:cxn modelId="{7796187B-0E9B-422F-999D-9C36FD70A518}" type="presOf" srcId="{A72EE4EF-15AE-4462-B57C-75E2A92F5DDD}" destId="{1A3CA566-86EB-4486-B70A-8F396C12C48E}" srcOrd="0" destOrd="0" presId="urn:microsoft.com/office/officeart/2005/8/layout/hierarchy4"/>
    <dgm:cxn modelId="{26E90395-FFA3-4D47-A4CA-512028235959}" type="presOf" srcId="{F16CB054-28F1-40BD-8B7D-8FD9DC401B0D}" destId="{617500DF-486D-452D-9973-E146943FE28E}" srcOrd="0" destOrd="0" presId="urn:microsoft.com/office/officeart/2005/8/layout/hierarchy4"/>
    <dgm:cxn modelId="{DD20E3B1-A89B-4881-92A2-380E75F3D120}" type="presOf" srcId="{820ADCE3-AB8E-4FDB-85AB-BED270EF2DCE}" destId="{200FAF0C-076F-4B8F-B0C2-B475A4CE16FE}" srcOrd="0" destOrd="0" presId="urn:microsoft.com/office/officeart/2005/8/layout/hierarchy4"/>
    <dgm:cxn modelId="{D7F449CB-31E9-47AF-AA6D-A2A0D6702630}" srcId="{98694E20-B813-4088-8EAE-BF5098A613CD}" destId="{FF4B1434-3E82-49D1-9395-92BF24CD1519}" srcOrd="3" destOrd="0" parTransId="{270A46F3-1E4B-4E0D-8A39-30BBD10032EB}" sibTransId="{E79DA80F-B18D-458D-9CE1-B63D6F13911E}"/>
    <dgm:cxn modelId="{CE2CD9CB-10C6-4736-9B7E-BCBCDA35E138}" type="presOf" srcId="{CBA94135-4250-4C22-91DB-DB9C523E1495}" destId="{834D9A19-8BD0-4D35-B380-D9C2A356ABD8}" srcOrd="0" destOrd="0" presId="urn:microsoft.com/office/officeart/2005/8/layout/hierarchy4"/>
    <dgm:cxn modelId="{AFE62CD1-72E1-487F-B21A-1CA0292AFC0C}" type="presOf" srcId="{FF4B1434-3E82-49D1-9395-92BF24CD1519}" destId="{DA42FFAA-15EB-4894-91E7-94C2DE84881C}" srcOrd="0" destOrd="0" presId="urn:microsoft.com/office/officeart/2005/8/layout/hierarchy4"/>
    <dgm:cxn modelId="{34EED9FF-8B2A-4F98-8CCF-2719BBA3E1A9}" type="presOf" srcId="{98694E20-B813-4088-8EAE-BF5098A613CD}" destId="{4C164A6B-078D-4867-BD39-347CF64A2518}" srcOrd="0" destOrd="0" presId="urn:microsoft.com/office/officeart/2005/8/layout/hierarchy4"/>
    <dgm:cxn modelId="{5FD03CF8-1CE7-4018-B952-4650A46AEBDC}" type="presParOf" srcId="{4C164A6B-078D-4867-BD39-347CF64A2518}" destId="{53E0D8D2-CE7E-4F41-AB05-BB9D6EF23674}" srcOrd="0" destOrd="0" presId="urn:microsoft.com/office/officeart/2005/8/layout/hierarchy4"/>
    <dgm:cxn modelId="{76441720-69D7-4F0D-9D01-1C87BDB430B5}" type="presParOf" srcId="{53E0D8D2-CE7E-4F41-AB05-BB9D6EF23674}" destId="{200FAF0C-076F-4B8F-B0C2-B475A4CE16FE}" srcOrd="0" destOrd="0" presId="urn:microsoft.com/office/officeart/2005/8/layout/hierarchy4"/>
    <dgm:cxn modelId="{5C0FF8D0-C79C-441E-9B5E-4FE3F57F5ED8}" type="presParOf" srcId="{53E0D8D2-CE7E-4F41-AB05-BB9D6EF23674}" destId="{56E09FF3-1415-42F8-BD47-4492348DF2CE}" srcOrd="1" destOrd="0" presId="urn:microsoft.com/office/officeart/2005/8/layout/hierarchy4"/>
    <dgm:cxn modelId="{B7914007-925B-4B25-80EE-1524C8C9A652}" type="presParOf" srcId="{4C164A6B-078D-4867-BD39-347CF64A2518}" destId="{89BE0A7F-D1B5-4A37-8505-222CE4FE4628}" srcOrd="1" destOrd="0" presId="urn:microsoft.com/office/officeart/2005/8/layout/hierarchy4"/>
    <dgm:cxn modelId="{BA98E011-60EE-4C80-91C9-E5D2D6BFF1D7}" type="presParOf" srcId="{4C164A6B-078D-4867-BD39-347CF64A2518}" destId="{2684F7E6-68AA-4B6A-B481-091BF9257C94}" srcOrd="2" destOrd="0" presId="urn:microsoft.com/office/officeart/2005/8/layout/hierarchy4"/>
    <dgm:cxn modelId="{5B4698F3-5E0F-4F68-BA61-A8E9EB0553E6}" type="presParOf" srcId="{2684F7E6-68AA-4B6A-B481-091BF9257C94}" destId="{617500DF-486D-452D-9973-E146943FE28E}" srcOrd="0" destOrd="0" presId="urn:microsoft.com/office/officeart/2005/8/layout/hierarchy4"/>
    <dgm:cxn modelId="{494422D6-2DF2-4240-A1FA-72C4FCD70B58}" type="presParOf" srcId="{2684F7E6-68AA-4B6A-B481-091BF9257C94}" destId="{6D525F89-5F62-4589-905D-08E814CB5F46}" srcOrd="1" destOrd="0" presId="urn:microsoft.com/office/officeart/2005/8/layout/hierarchy4"/>
    <dgm:cxn modelId="{38C88966-E341-4B01-AAD6-9BDF473E68E7}" type="presParOf" srcId="{4C164A6B-078D-4867-BD39-347CF64A2518}" destId="{8ABA3AB1-ED25-4F7A-9644-B0B8A43B3F28}" srcOrd="3" destOrd="0" presId="urn:microsoft.com/office/officeart/2005/8/layout/hierarchy4"/>
    <dgm:cxn modelId="{E43C4B26-26AA-4A21-A1A3-5CBB69B9BA8C}" type="presParOf" srcId="{4C164A6B-078D-4867-BD39-347CF64A2518}" destId="{CA176D23-C93A-4B89-8884-028D32463960}" srcOrd="4" destOrd="0" presId="urn:microsoft.com/office/officeart/2005/8/layout/hierarchy4"/>
    <dgm:cxn modelId="{6665531B-9B75-433A-937A-7B4E47F34531}" type="presParOf" srcId="{CA176D23-C93A-4B89-8884-028D32463960}" destId="{1A3CA566-86EB-4486-B70A-8F396C12C48E}" srcOrd="0" destOrd="0" presId="urn:microsoft.com/office/officeart/2005/8/layout/hierarchy4"/>
    <dgm:cxn modelId="{C5962096-6934-4DE2-BF94-BE14802CFA08}" type="presParOf" srcId="{CA176D23-C93A-4B89-8884-028D32463960}" destId="{D965CF0E-3626-438C-9C2E-41C914415572}" srcOrd="1" destOrd="0" presId="urn:microsoft.com/office/officeart/2005/8/layout/hierarchy4"/>
    <dgm:cxn modelId="{17B2B04A-D709-42C3-8AC7-B1BDDA37B124}" type="presParOf" srcId="{4C164A6B-078D-4867-BD39-347CF64A2518}" destId="{801C4CB7-9450-47C9-B43C-6E3DF445F5AB}" srcOrd="5" destOrd="0" presId="urn:microsoft.com/office/officeart/2005/8/layout/hierarchy4"/>
    <dgm:cxn modelId="{F1285B54-8331-45CC-BB9F-3BB30D81EAA6}" type="presParOf" srcId="{4C164A6B-078D-4867-BD39-347CF64A2518}" destId="{7D4558AD-0CBE-4249-9BCE-AD191C6A2CDB}" srcOrd="6" destOrd="0" presId="urn:microsoft.com/office/officeart/2005/8/layout/hierarchy4"/>
    <dgm:cxn modelId="{72B4FC92-1065-4F3F-9A96-FCA040725B87}" type="presParOf" srcId="{7D4558AD-0CBE-4249-9BCE-AD191C6A2CDB}" destId="{DA42FFAA-15EB-4894-91E7-94C2DE84881C}" srcOrd="0" destOrd="0" presId="urn:microsoft.com/office/officeart/2005/8/layout/hierarchy4"/>
    <dgm:cxn modelId="{5209945D-D841-4EA4-A0CF-7222CF766E04}" type="presParOf" srcId="{7D4558AD-0CBE-4249-9BCE-AD191C6A2CDB}" destId="{80CA817A-4F68-4ACA-84E8-6ADE9B935BBC}" srcOrd="1" destOrd="0" presId="urn:microsoft.com/office/officeart/2005/8/layout/hierarchy4"/>
    <dgm:cxn modelId="{62DF3579-9D60-4F4D-9DA3-16402EED1854}" type="presParOf" srcId="{4C164A6B-078D-4867-BD39-347CF64A2518}" destId="{A2D418B5-F347-481D-A2C6-1BBA2EB53519}" srcOrd="7" destOrd="0" presId="urn:microsoft.com/office/officeart/2005/8/layout/hierarchy4"/>
    <dgm:cxn modelId="{7F65D7ED-9B6A-49AC-885F-0B56BA4D5A51}" type="presParOf" srcId="{4C164A6B-078D-4867-BD39-347CF64A2518}" destId="{F95EE77A-03CF-4BE4-92AC-5064A807EB7F}" srcOrd="8" destOrd="0" presId="urn:microsoft.com/office/officeart/2005/8/layout/hierarchy4"/>
    <dgm:cxn modelId="{A10F2F4A-228D-43A5-9B33-1BA2F52C5551}" type="presParOf" srcId="{F95EE77A-03CF-4BE4-92AC-5064A807EB7F}" destId="{834D9A19-8BD0-4D35-B380-D9C2A356ABD8}" srcOrd="0" destOrd="0" presId="urn:microsoft.com/office/officeart/2005/8/layout/hierarchy4"/>
    <dgm:cxn modelId="{5B1503F4-C0E4-4E9E-945E-B36CB6EC698F}" type="presParOf" srcId="{F95EE77A-03CF-4BE4-92AC-5064A807EB7F}" destId="{3A2C2A13-61E9-4DF3-A3EE-9E189E640748}" srcOrd="1" destOrd="0" presId="urn:microsoft.com/office/officeart/2005/8/layout/hierarchy4"/>
    <dgm:cxn modelId="{7B5E4F2C-BEB9-4D98-B49D-193D7EF9E419}" type="presParOf" srcId="{4C164A6B-078D-4867-BD39-347CF64A2518}" destId="{8B0D232D-FA40-4980-A7ED-CDAE3EB55EE5}" srcOrd="9" destOrd="0" presId="urn:microsoft.com/office/officeart/2005/8/layout/hierarchy4"/>
    <dgm:cxn modelId="{A15FEC82-A21F-4496-A073-50F707254EA2}" type="presParOf" srcId="{4C164A6B-078D-4867-BD39-347CF64A2518}" destId="{18BB6702-2EBD-4190-96F3-3A105B0E8DF0}" srcOrd="10" destOrd="0" presId="urn:microsoft.com/office/officeart/2005/8/layout/hierarchy4"/>
    <dgm:cxn modelId="{DCE8155C-B762-4923-901C-237537B318D2}" type="presParOf" srcId="{18BB6702-2EBD-4190-96F3-3A105B0E8DF0}" destId="{01DB6138-5A7C-4A7C-BCC8-3EFB5D833A1D}" srcOrd="0" destOrd="0" presId="urn:microsoft.com/office/officeart/2005/8/layout/hierarchy4"/>
    <dgm:cxn modelId="{B5EFCBDA-3973-4E9E-B4A2-42358A123682}" type="presParOf" srcId="{18BB6702-2EBD-4190-96F3-3A105B0E8DF0}" destId="{715F6450-FFE5-49CA-96C9-30EAF51FFF9F}"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7BF85C-165D-4607-B3D2-64D477FBE115}" type="doc">
      <dgm:prSet loTypeId="urn:microsoft.com/office/officeart/2005/8/layout/process5" loCatId="process" qsTypeId="urn:microsoft.com/office/officeart/2005/8/quickstyle/3d4" qsCatId="3D" csTypeId="urn:microsoft.com/office/officeart/2005/8/colors/accent0_3" csCatId="mainScheme" phldr="1"/>
      <dgm:spPr/>
      <dgm:t>
        <a:bodyPr/>
        <a:lstStyle/>
        <a:p>
          <a:endParaRPr lang="en-US"/>
        </a:p>
      </dgm:t>
    </dgm:pt>
    <dgm:pt modelId="{6783DEE7-B8B5-4F8C-BA20-051473910C7D}">
      <dgm:prSet phldrT="[Text]"/>
      <dgm:spPr/>
      <dgm:t>
        <a:bodyPr/>
        <a:lstStyle/>
        <a:p>
          <a:r>
            <a:rPr lang="en-US" dirty="0"/>
            <a:t>Ante</a:t>
          </a:r>
        </a:p>
      </dgm:t>
    </dgm:pt>
    <dgm:pt modelId="{4C2C9B03-9E74-497C-8EC2-D33DE10C76BB}" type="parTrans" cxnId="{9A9D95A3-2C8C-4FEE-9CF9-BD926829E334}">
      <dgm:prSet/>
      <dgm:spPr/>
      <dgm:t>
        <a:bodyPr/>
        <a:lstStyle/>
        <a:p>
          <a:endParaRPr lang="en-US"/>
        </a:p>
      </dgm:t>
    </dgm:pt>
    <dgm:pt modelId="{62FF8EB9-4212-4664-9B97-B4393B593199}" type="sibTrans" cxnId="{9A9D95A3-2C8C-4FEE-9CF9-BD926829E334}">
      <dgm:prSet/>
      <dgm:spPr/>
      <dgm:t>
        <a:bodyPr/>
        <a:lstStyle/>
        <a:p>
          <a:endParaRPr lang="en-US"/>
        </a:p>
      </dgm:t>
    </dgm:pt>
    <dgm:pt modelId="{3C8EB3F1-EEA8-4BB1-BC55-BB9F16417F4F}">
      <dgm:prSet phldrT="[Text]"/>
      <dgm:spPr/>
      <dgm:t>
        <a:bodyPr/>
        <a:lstStyle/>
        <a:p>
          <a:r>
            <a:rPr lang="en-US" dirty="0"/>
            <a:t>Deal 2 down, 1 up</a:t>
          </a:r>
        </a:p>
      </dgm:t>
    </dgm:pt>
    <dgm:pt modelId="{E2DD7685-39A6-43D5-A152-6107A9A6D209}" type="parTrans" cxnId="{1C7BC676-7997-47C3-A46D-CD513CC0E6AF}">
      <dgm:prSet/>
      <dgm:spPr/>
      <dgm:t>
        <a:bodyPr/>
        <a:lstStyle/>
        <a:p>
          <a:endParaRPr lang="en-US"/>
        </a:p>
      </dgm:t>
    </dgm:pt>
    <dgm:pt modelId="{0C94069F-F530-4746-8FFA-4B066AC185F1}" type="sibTrans" cxnId="{1C7BC676-7997-47C3-A46D-CD513CC0E6AF}">
      <dgm:prSet/>
      <dgm:spPr/>
      <dgm:t>
        <a:bodyPr/>
        <a:lstStyle/>
        <a:p>
          <a:endParaRPr lang="en-US"/>
        </a:p>
      </dgm:t>
    </dgm:pt>
    <dgm:pt modelId="{7ADCD049-1D2E-4773-97D2-2BFB0046A515}">
      <dgm:prSet phldrT="[Text]"/>
      <dgm:spPr/>
      <dgm:t>
        <a:bodyPr/>
        <a:lstStyle/>
        <a:p>
          <a:r>
            <a:rPr lang="en-US" dirty="0"/>
            <a:t>Betting Round (high card)</a:t>
          </a:r>
        </a:p>
      </dgm:t>
    </dgm:pt>
    <dgm:pt modelId="{25EF8588-382D-4D82-B1DC-E627409E8A56}" type="parTrans" cxnId="{26BAD844-A1AA-4B18-B59D-F7B209B50C4F}">
      <dgm:prSet/>
      <dgm:spPr/>
      <dgm:t>
        <a:bodyPr/>
        <a:lstStyle/>
        <a:p>
          <a:endParaRPr lang="en-US"/>
        </a:p>
      </dgm:t>
    </dgm:pt>
    <dgm:pt modelId="{203DE1CD-374B-42C6-A89F-8732E4EBBD07}" type="sibTrans" cxnId="{26BAD844-A1AA-4B18-B59D-F7B209B50C4F}">
      <dgm:prSet/>
      <dgm:spPr/>
      <dgm:t>
        <a:bodyPr/>
        <a:lstStyle/>
        <a:p>
          <a:endParaRPr lang="en-US"/>
        </a:p>
      </dgm:t>
    </dgm:pt>
    <dgm:pt modelId="{1A58B8EB-523A-4D96-981E-51DF17FBB79E}">
      <dgm:prSet phldrT="[Text]"/>
      <dgm:spPr/>
      <dgm:t>
        <a:bodyPr/>
        <a:lstStyle/>
        <a:p>
          <a:r>
            <a:rPr lang="en-US" dirty="0"/>
            <a:t>Betting Round (high hand)</a:t>
          </a:r>
        </a:p>
      </dgm:t>
    </dgm:pt>
    <dgm:pt modelId="{3B21EA13-22E1-44B0-9469-BB1FBC924281}" type="parTrans" cxnId="{DFFF614E-5593-428A-AA32-EA57047A1780}">
      <dgm:prSet/>
      <dgm:spPr/>
      <dgm:t>
        <a:bodyPr/>
        <a:lstStyle/>
        <a:p>
          <a:endParaRPr lang="en-US"/>
        </a:p>
      </dgm:t>
    </dgm:pt>
    <dgm:pt modelId="{72E07545-BAE5-455C-A58E-3D929F6332AB}" type="sibTrans" cxnId="{DFFF614E-5593-428A-AA32-EA57047A1780}">
      <dgm:prSet/>
      <dgm:spPr/>
      <dgm:t>
        <a:bodyPr/>
        <a:lstStyle/>
        <a:p>
          <a:endParaRPr lang="en-US"/>
        </a:p>
      </dgm:t>
    </dgm:pt>
    <dgm:pt modelId="{5EE9DD99-828C-46E3-9A20-66198CD8A5AE}">
      <dgm:prSet phldrT="[Text]"/>
      <dgm:spPr/>
      <dgm:t>
        <a:bodyPr/>
        <a:lstStyle/>
        <a:p>
          <a:r>
            <a:rPr lang="en-US" dirty="0"/>
            <a:t>Deal 1 up</a:t>
          </a:r>
        </a:p>
      </dgm:t>
    </dgm:pt>
    <dgm:pt modelId="{03E3C5C9-0A38-4BC5-93EA-595DC1457ADE}" type="parTrans" cxnId="{9534E3F4-75C9-4463-AC1F-5D1664EB6923}">
      <dgm:prSet/>
      <dgm:spPr/>
      <dgm:t>
        <a:bodyPr/>
        <a:lstStyle/>
        <a:p>
          <a:endParaRPr lang="en-US"/>
        </a:p>
      </dgm:t>
    </dgm:pt>
    <dgm:pt modelId="{4B795F24-0D5E-4C9E-AE4B-C6558BF1899E}" type="sibTrans" cxnId="{9534E3F4-75C9-4463-AC1F-5D1664EB6923}">
      <dgm:prSet/>
      <dgm:spPr/>
      <dgm:t>
        <a:bodyPr/>
        <a:lstStyle/>
        <a:p>
          <a:endParaRPr lang="en-US"/>
        </a:p>
      </dgm:t>
    </dgm:pt>
    <dgm:pt modelId="{FEA9F166-840A-474C-9995-F04A002CC935}">
      <dgm:prSet phldrT="[Text]"/>
      <dgm:spPr/>
      <dgm:t>
        <a:bodyPr/>
        <a:lstStyle/>
        <a:p>
          <a:r>
            <a:rPr lang="en-US" dirty="0"/>
            <a:t>Deal 1 up</a:t>
          </a:r>
        </a:p>
      </dgm:t>
    </dgm:pt>
    <dgm:pt modelId="{A32FA6B1-FC38-43EB-8AB2-65081507ED19}" type="sibTrans" cxnId="{FA67672A-13B6-422E-B02A-B6784951B8BC}">
      <dgm:prSet/>
      <dgm:spPr/>
      <dgm:t>
        <a:bodyPr/>
        <a:lstStyle/>
        <a:p>
          <a:endParaRPr lang="en-US"/>
        </a:p>
      </dgm:t>
    </dgm:pt>
    <dgm:pt modelId="{E5281466-9D90-4D1A-B210-2FD0658E4D4B}" type="parTrans" cxnId="{FA67672A-13B6-422E-B02A-B6784951B8BC}">
      <dgm:prSet/>
      <dgm:spPr/>
      <dgm:t>
        <a:bodyPr/>
        <a:lstStyle/>
        <a:p>
          <a:endParaRPr lang="en-US"/>
        </a:p>
      </dgm:t>
    </dgm:pt>
    <dgm:pt modelId="{4E611608-55A0-487F-8D4E-A33941A6157D}">
      <dgm:prSet phldrT="[Text]"/>
      <dgm:spPr/>
      <dgm:t>
        <a:bodyPr/>
        <a:lstStyle/>
        <a:p>
          <a:r>
            <a:rPr lang="en-US" dirty="0"/>
            <a:t>Betting Round (high hand)</a:t>
          </a:r>
        </a:p>
      </dgm:t>
    </dgm:pt>
    <dgm:pt modelId="{3C796F93-16DE-4D5B-B70D-1E3B26545699}" type="parTrans" cxnId="{F4C955D0-FE96-4B24-9245-CBD460EA7C2B}">
      <dgm:prSet/>
      <dgm:spPr/>
      <dgm:t>
        <a:bodyPr/>
        <a:lstStyle/>
        <a:p>
          <a:endParaRPr lang="en-US"/>
        </a:p>
      </dgm:t>
    </dgm:pt>
    <dgm:pt modelId="{0A58F2C5-6F9D-4466-8988-D6BDB11655A0}" type="sibTrans" cxnId="{F4C955D0-FE96-4B24-9245-CBD460EA7C2B}">
      <dgm:prSet/>
      <dgm:spPr/>
      <dgm:t>
        <a:bodyPr/>
        <a:lstStyle/>
        <a:p>
          <a:endParaRPr lang="en-US"/>
        </a:p>
      </dgm:t>
    </dgm:pt>
    <dgm:pt modelId="{9EEB5F63-B91C-4822-A6C1-DF2CAAC997C1}">
      <dgm:prSet phldrT="[Text]"/>
      <dgm:spPr/>
      <dgm:t>
        <a:bodyPr/>
        <a:lstStyle/>
        <a:p>
          <a:r>
            <a:rPr lang="en-US"/>
            <a:t>Showdown</a:t>
          </a:r>
        </a:p>
      </dgm:t>
    </dgm:pt>
    <dgm:pt modelId="{E9FD8C72-91B0-4713-A1B3-77A684CC54ED}" type="parTrans" cxnId="{24A213A1-DDF2-4541-AFC7-CC4B32B8270E}">
      <dgm:prSet/>
      <dgm:spPr/>
    </dgm:pt>
    <dgm:pt modelId="{B94A918F-E97C-4F85-85E8-E781ED5CF020}" type="sibTrans" cxnId="{24A213A1-DDF2-4541-AFC7-CC4B32B8270E}">
      <dgm:prSet/>
      <dgm:spPr/>
    </dgm:pt>
    <dgm:pt modelId="{C7CFFE6A-98E1-46B0-9613-EEA1EA345BAF}">
      <dgm:prSet phldrT="[Text]"/>
      <dgm:spPr/>
      <dgm:t>
        <a:bodyPr/>
        <a:lstStyle/>
        <a:p>
          <a:r>
            <a:rPr lang="en-US"/>
            <a:t>Deal 1 up</a:t>
          </a:r>
          <a:endParaRPr lang="en-US" dirty="0"/>
        </a:p>
      </dgm:t>
    </dgm:pt>
    <dgm:pt modelId="{98B0FCC4-06FC-4FE1-88C3-32F8EDCA9F1D}" type="parTrans" cxnId="{898775FB-2FBC-4D1C-8A7E-09076CC97A8E}">
      <dgm:prSet/>
      <dgm:spPr/>
    </dgm:pt>
    <dgm:pt modelId="{5F0B288B-043C-43FE-8A31-065BC328A5B6}" type="sibTrans" cxnId="{898775FB-2FBC-4D1C-8A7E-09076CC97A8E}">
      <dgm:prSet/>
      <dgm:spPr/>
      <dgm:t>
        <a:bodyPr/>
        <a:lstStyle/>
        <a:p>
          <a:endParaRPr lang="en-US"/>
        </a:p>
      </dgm:t>
    </dgm:pt>
    <dgm:pt modelId="{14FAA77F-1552-4714-B7F3-DDA500F35066}">
      <dgm:prSet phldrT="[Text]"/>
      <dgm:spPr/>
      <dgm:t>
        <a:bodyPr/>
        <a:lstStyle/>
        <a:p>
          <a:r>
            <a:rPr lang="en-US" dirty="0"/>
            <a:t>Betting Round (high hand)</a:t>
          </a:r>
        </a:p>
      </dgm:t>
    </dgm:pt>
    <dgm:pt modelId="{B6F85E43-F0A9-4AC2-8459-4D425ADE45BB}" type="parTrans" cxnId="{06548466-169E-4BA4-BA8B-F7EA28EAE960}">
      <dgm:prSet/>
      <dgm:spPr/>
      <dgm:t>
        <a:bodyPr/>
        <a:lstStyle/>
        <a:p>
          <a:endParaRPr lang="en-US"/>
        </a:p>
      </dgm:t>
    </dgm:pt>
    <dgm:pt modelId="{83A1A76F-4B1E-4E9F-BBFA-A3F8ED1162A1}" type="sibTrans" cxnId="{06548466-169E-4BA4-BA8B-F7EA28EAE960}">
      <dgm:prSet/>
      <dgm:spPr/>
      <dgm:t>
        <a:bodyPr/>
        <a:lstStyle/>
        <a:p>
          <a:endParaRPr lang="en-US"/>
        </a:p>
      </dgm:t>
    </dgm:pt>
    <dgm:pt modelId="{AFA8122E-DE5A-41C1-A117-F9203403CCAD}">
      <dgm:prSet phldrT="[Text]"/>
      <dgm:spPr/>
      <dgm:t>
        <a:bodyPr/>
        <a:lstStyle/>
        <a:p>
          <a:r>
            <a:rPr lang="en-US" dirty="0"/>
            <a:t>Deal 1 down</a:t>
          </a:r>
        </a:p>
      </dgm:t>
    </dgm:pt>
    <dgm:pt modelId="{313BE7E8-B23C-4ED7-BCEA-1CC4455F793E}" type="parTrans" cxnId="{868756F0-939D-4799-B668-4B253C492D94}">
      <dgm:prSet/>
      <dgm:spPr/>
    </dgm:pt>
    <dgm:pt modelId="{4128DA09-D7F8-4F47-AA97-201C5EDABAD5}" type="sibTrans" cxnId="{868756F0-939D-4799-B668-4B253C492D94}">
      <dgm:prSet/>
      <dgm:spPr/>
      <dgm:t>
        <a:bodyPr/>
        <a:lstStyle/>
        <a:p>
          <a:endParaRPr lang="en-US"/>
        </a:p>
      </dgm:t>
    </dgm:pt>
    <dgm:pt modelId="{8BCC6F43-2645-4398-92A4-1053D3BA0AC1}">
      <dgm:prSet phldrT="[Text]"/>
      <dgm:spPr/>
      <dgm:t>
        <a:bodyPr/>
        <a:lstStyle/>
        <a:p>
          <a:r>
            <a:rPr lang="en-US" dirty="0"/>
            <a:t>Betting Round (high hand)</a:t>
          </a:r>
        </a:p>
      </dgm:t>
    </dgm:pt>
    <dgm:pt modelId="{CF8012D3-3373-4196-9AA6-BD829A2B78AF}" type="parTrans" cxnId="{37BC2C0B-FB23-493C-A488-0CEAF4614F90}">
      <dgm:prSet/>
      <dgm:spPr/>
      <dgm:t>
        <a:bodyPr/>
        <a:lstStyle/>
        <a:p>
          <a:endParaRPr lang="en-US"/>
        </a:p>
      </dgm:t>
    </dgm:pt>
    <dgm:pt modelId="{D2B26492-9B2A-4E73-A9E8-FB07E6DD2AA5}" type="sibTrans" cxnId="{37BC2C0B-FB23-493C-A488-0CEAF4614F90}">
      <dgm:prSet/>
      <dgm:spPr/>
      <dgm:t>
        <a:bodyPr/>
        <a:lstStyle/>
        <a:p>
          <a:endParaRPr lang="en-US"/>
        </a:p>
      </dgm:t>
    </dgm:pt>
    <dgm:pt modelId="{A3516209-D33F-4419-8A0E-5B3AC3D45452}" type="pres">
      <dgm:prSet presAssocID="{B37BF85C-165D-4607-B3D2-64D477FBE115}" presName="diagram" presStyleCnt="0">
        <dgm:presLayoutVars>
          <dgm:dir/>
          <dgm:resizeHandles val="exact"/>
        </dgm:presLayoutVars>
      </dgm:prSet>
      <dgm:spPr/>
    </dgm:pt>
    <dgm:pt modelId="{B1ACAF37-DD36-4784-BABA-E84F7A823963}" type="pres">
      <dgm:prSet presAssocID="{6783DEE7-B8B5-4F8C-BA20-051473910C7D}" presName="node" presStyleLbl="node1" presStyleIdx="0" presStyleCnt="12">
        <dgm:presLayoutVars>
          <dgm:bulletEnabled val="1"/>
        </dgm:presLayoutVars>
      </dgm:prSet>
      <dgm:spPr/>
    </dgm:pt>
    <dgm:pt modelId="{BD0DE36D-CF93-44CD-9969-6E56803ECC85}" type="pres">
      <dgm:prSet presAssocID="{62FF8EB9-4212-4664-9B97-B4393B593199}" presName="sibTrans" presStyleLbl="sibTrans2D1" presStyleIdx="0" presStyleCnt="11"/>
      <dgm:spPr/>
    </dgm:pt>
    <dgm:pt modelId="{47EC1AE1-3EDB-471D-B65C-6A696AB5ACD6}" type="pres">
      <dgm:prSet presAssocID="{62FF8EB9-4212-4664-9B97-B4393B593199}" presName="connectorText" presStyleLbl="sibTrans2D1" presStyleIdx="0" presStyleCnt="11"/>
      <dgm:spPr/>
    </dgm:pt>
    <dgm:pt modelId="{2E79D83A-EFC1-4F68-8595-FFC6214B099B}" type="pres">
      <dgm:prSet presAssocID="{3C8EB3F1-EEA8-4BB1-BC55-BB9F16417F4F}" presName="node" presStyleLbl="node1" presStyleIdx="1" presStyleCnt="12">
        <dgm:presLayoutVars>
          <dgm:bulletEnabled val="1"/>
        </dgm:presLayoutVars>
      </dgm:prSet>
      <dgm:spPr/>
    </dgm:pt>
    <dgm:pt modelId="{E4C9992C-DECC-4A62-93F6-BBB3A119A52F}" type="pres">
      <dgm:prSet presAssocID="{0C94069F-F530-4746-8FFA-4B066AC185F1}" presName="sibTrans" presStyleLbl="sibTrans2D1" presStyleIdx="1" presStyleCnt="11"/>
      <dgm:spPr/>
    </dgm:pt>
    <dgm:pt modelId="{BE7C116F-7F01-4B83-8F9C-360DC939E253}" type="pres">
      <dgm:prSet presAssocID="{0C94069F-F530-4746-8FFA-4B066AC185F1}" presName="connectorText" presStyleLbl="sibTrans2D1" presStyleIdx="1" presStyleCnt="11"/>
      <dgm:spPr/>
    </dgm:pt>
    <dgm:pt modelId="{A29839AF-1D1F-4ACE-B4F9-89395476151C}" type="pres">
      <dgm:prSet presAssocID="{7ADCD049-1D2E-4773-97D2-2BFB0046A515}" presName="node" presStyleLbl="node1" presStyleIdx="2" presStyleCnt="12">
        <dgm:presLayoutVars>
          <dgm:bulletEnabled val="1"/>
        </dgm:presLayoutVars>
      </dgm:prSet>
      <dgm:spPr/>
    </dgm:pt>
    <dgm:pt modelId="{FB04D861-2508-4CE4-B9F0-781B2E7F9905}" type="pres">
      <dgm:prSet presAssocID="{203DE1CD-374B-42C6-A89F-8732E4EBBD07}" presName="sibTrans" presStyleLbl="sibTrans2D1" presStyleIdx="2" presStyleCnt="11"/>
      <dgm:spPr/>
    </dgm:pt>
    <dgm:pt modelId="{9365AE0F-F445-4EE3-ADDF-27EF84964DE4}" type="pres">
      <dgm:prSet presAssocID="{203DE1CD-374B-42C6-A89F-8732E4EBBD07}" presName="connectorText" presStyleLbl="sibTrans2D1" presStyleIdx="2" presStyleCnt="11"/>
      <dgm:spPr/>
    </dgm:pt>
    <dgm:pt modelId="{20F36000-5688-4E72-90C8-EF0892A168B2}" type="pres">
      <dgm:prSet presAssocID="{FEA9F166-840A-474C-9995-F04A002CC935}" presName="node" presStyleLbl="node1" presStyleIdx="3" presStyleCnt="12">
        <dgm:presLayoutVars>
          <dgm:bulletEnabled val="1"/>
        </dgm:presLayoutVars>
      </dgm:prSet>
      <dgm:spPr/>
    </dgm:pt>
    <dgm:pt modelId="{189DF064-246C-4540-91B0-C4477AE4EABE}" type="pres">
      <dgm:prSet presAssocID="{A32FA6B1-FC38-43EB-8AB2-65081507ED19}" presName="sibTrans" presStyleLbl="sibTrans2D1" presStyleIdx="3" presStyleCnt="11"/>
      <dgm:spPr/>
    </dgm:pt>
    <dgm:pt modelId="{DDF000E1-67E8-4DAA-8D22-24F90E3D9F7C}" type="pres">
      <dgm:prSet presAssocID="{A32FA6B1-FC38-43EB-8AB2-65081507ED19}" presName="connectorText" presStyleLbl="sibTrans2D1" presStyleIdx="3" presStyleCnt="11"/>
      <dgm:spPr/>
    </dgm:pt>
    <dgm:pt modelId="{7EF51BC6-4E29-400C-9466-7F70F1CE265B}" type="pres">
      <dgm:prSet presAssocID="{1A58B8EB-523A-4D96-981E-51DF17FBB79E}" presName="node" presStyleLbl="node1" presStyleIdx="4" presStyleCnt="12">
        <dgm:presLayoutVars>
          <dgm:bulletEnabled val="1"/>
        </dgm:presLayoutVars>
      </dgm:prSet>
      <dgm:spPr/>
    </dgm:pt>
    <dgm:pt modelId="{9E0666C6-E5E6-43C1-B378-9451F8F0B563}" type="pres">
      <dgm:prSet presAssocID="{72E07545-BAE5-455C-A58E-3D929F6332AB}" presName="sibTrans" presStyleLbl="sibTrans2D1" presStyleIdx="4" presStyleCnt="11"/>
      <dgm:spPr/>
    </dgm:pt>
    <dgm:pt modelId="{1280D5FE-3533-47D2-BA2B-71979A58A816}" type="pres">
      <dgm:prSet presAssocID="{72E07545-BAE5-455C-A58E-3D929F6332AB}" presName="connectorText" presStyleLbl="sibTrans2D1" presStyleIdx="4" presStyleCnt="11"/>
      <dgm:spPr/>
    </dgm:pt>
    <dgm:pt modelId="{51875048-171F-4F69-A1BA-182C53FE3C16}" type="pres">
      <dgm:prSet presAssocID="{5EE9DD99-828C-46E3-9A20-66198CD8A5AE}" presName="node" presStyleLbl="node1" presStyleIdx="5" presStyleCnt="12">
        <dgm:presLayoutVars>
          <dgm:bulletEnabled val="1"/>
        </dgm:presLayoutVars>
      </dgm:prSet>
      <dgm:spPr/>
    </dgm:pt>
    <dgm:pt modelId="{9D140C92-44CD-470A-8BAE-67259D1132D5}" type="pres">
      <dgm:prSet presAssocID="{4B795F24-0D5E-4C9E-AE4B-C6558BF1899E}" presName="sibTrans" presStyleLbl="sibTrans2D1" presStyleIdx="5" presStyleCnt="11"/>
      <dgm:spPr/>
    </dgm:pt>
    <dgm:pt modelId="{7EEE84AE-7F87-42D7-BFA9-36EADFF2117D}" type="pres">
      <dgm:prSet presAssocID="{4B795F24-0D5E-4C9E-AE4B-C6558BF1899E}" presName="connectorText" presStyleLbl="sibTrans2D1" presStyleIdx="5" presStyleCnt="11"/>
      <dgm:spPr/>
    </dgm:pt>
    <dgm:pt modelId="{7334DB08-5140-4283-B358-AB0F6B7B752E}" type="pres">
      <dgm:prSet presAssocID="{4E611608-55A0-487F-8D4E-A33941A6157D}" presName="node" presStyleLbl="node1" presStyleIdx="6" presStyleCnt="12">
        <dgm:presLayoutVars>
          <dgm:bulletEnabled val="1"/>
        </dgm:presLayoutVars>
      </dgm:prSet>
      <dgm:spPr/>
    </dgm:pt>
    <dgm:pt modelId="{7B0D306C-D255-4011-84FE-CBE6CFD71151}" type="pres">
      <dgm:prSet presAssocID="{0A58F2C5-6F9D-4466-8988-D6BDB11655A0}" presName="sibTrans" presStyleLbl="sibTrans2D1" presStyleIdx="6" presStyleCnt="11"/>
      <dgm:spPr/>
    </dgm:pt>
    <dgm:pt modelId="{29D995F1-6580-422F-9AE7-E38C6EE92E2C}" type="pres">
      <dgm:prSet presAssocID="{0A58F2C5-6F9D-4466-8988-D6BDB11655A0}" presName="connectorText" presStyleLbl="sibTrans2D1" presStyleIdx="6" presStyleCnt="11"/>
      <dgm:spPr/>
    </dgm:pt>
    <dgm:pt modelId="{9D3C7149-1CBA-462D-B1C0-5B385640B3D7}" type="pres">
      <dgm:prSet presAssocID="{C7CFFE6A-98E1-46B0-9613-EEA1EA345BAF}" presName="node" presStyleLbl="node1" presStyleIdx="7" presStyleCnt="12">
        <dgm:presLayoutVars>
          <dgm:bulletEnabled val="1"/>
        </dgm:presLayoutVars>
      </dgm:prSet>
      <dgm:spPr/>
    </dgm:pt>
    <dgm:pt modelId="{94CF2129-49F4-4EEA-8C57-C7C15C0AFE20}" type="pres">
      <dgm:prSet presAssocID="{5F0B288B-043C-43FE-8A31-065BC328A5B6}" presName="sibTrans" presStyleLbl="sibTrans2D1" presStyleIdx="7" presStyleCnt="11"/>
      <dgm:spPr/>
    </dgm:pt>
    <dgm:pt modelId="{421DEF3E-A393-429D-AC71-4E341C06AFC5}" type="pres">
      <dgm:prSet presAssocID="{5F0B288B-043C-43FE-8A31-065BC328A5B6}" presName="connectorText" presStyleLbl="sibTrans2D1" presStyleIdx="7" presStyleCnt="11"/>
      <dgm:spPr/>
    </dgm:pt>
    <dgm:pt modelId="{5D878A2B-A2D7-49A2-B789-FF776FD92F09}" type="pres">
      <dgm:prSet presAssocID="{14FAA77F-1552-4714-B7F3-DDA500F35066}" presName="node" presStyleLbl="node1" presStyleIdx="8" presStyleCnt="12">
        <dgm:presLayoutVars>
          <dgm:bulletEnabled val="1"/>
        </dgm:presLayoutVars>
      </dgm:prSet>
      <dgm:spPr/>
    </dgm:pt>
    <dgm:pt modelId="{7DC1A48B-01F5-43F0-BC5A-738C75A66DA5}" type="pres">
      <dgm:prSet presAssocID="{83A1A76F-4B1E-4E9F-BBFA-A3F8ED1162A1}" presName="sibTrans" presStyleLbl="sibTrans2D1" presStyleIdx="8" presStyleCnt="11"/>
      <dgm:spPr/>
    </dgm:pt>
    <dgm:pt modelId="{7DECCD3D-8A52-4C19-8E5F-B45E7E1C31C6}" type="pres">
      <dgm:prSet presAssocID="{83A1A76F-4B1E-4E9F-BBFA-A3F8ED1162A1}" presName="connectorText" presStyleLbl="sibTrans2D1" presStyleIdx="8" presStyleCnt="11"/>
      <dgm:spPr/>
    </dgm:pt>
    <dgm:pt modelId="{4FB6AE61-CB4E-47D4-A6DF-D8F866410471}" type="pres">
      <dgm:prSet presAssocID="{AFA8122E-DE5A-41C1-A117-F9203403CCAD}" presName="node" presStyleLbl="node1" presStyleIdx="9" presStyleCnt="12">
        <dgm:presLayoutVars>
          <dgm:bulletEnabled val="1"/>
        </dgm:presLayoutVars>
      </dgm:prSet>
      <dgm:spPr/>
    </dgm:pt>
    <dgm:pt modelId="{583888DC-0A89-4C88-B799-B4023E6DF6BA}" type="pres">
      <dgm:prSet presAssocID="{4128DA09-D7F8-4F47-AA97-201C5EDABAD5}" presName="sibTrans" presStyleLbl="sibTrans2D1" presStyleIdx="9" presStyleCnt="11"/>
      <dgm:spPr/>
    </dgm:pt>
    <dgm:pt modelId="{72D3E90C-4357-4D4E-B087-7ADEA43E6C8F}" type="pres">
      <dgm:prSet presAssocID="{4128DA09-D7F8-4F47-AA97-201C5EDABAD5}" presName="connectorText" presStyleLbl="sibTrans2D1" presStyleIdx="9" presStyleCnt="11"/>
      <dgm:spPr/>
    </dgm:pt>
    <dgm:pt modelId="{2E9503E0-1C3D-43B6-9ADB-7D50D9D32561}" type="pres">
      <dgm:prSet presAssocID="{8BCC6F43-2645-4398-92A4-1053D3BA0AC1}" presName="node" presStyleLbl="node1" presStyleIdx="10" presStyleCnt="12">
        <dgm:presLayoutVars>
          <dgm:bulletEnabled val="1"/>
        </dgm:presLayoutVars>
      </dgm:prSet>
      <dgm:spPr/>
    </dgm:pt>
    <dgm:pt modelId="{2AEEF2CF-3FAA-47A6-A706-6A6A8F30670A}" type="pres">
      <dgm:prSet presAssocID="{D2B26492-9B2A-4E73-A9E8-FB07E6DD2AA5}" presName="sibTrans" presStyleLbl="sibTrans2D1" presStyleIdx="10" presStyleCnt="11"/>
      <dgm:spPr/>
    </dgm:pt>
    <dgm:pt modelId="{E03B9244-4E9D-42F7-BC34-43444EA10DE3}" type="pres">
      <dgm:prSet presAssocID="{D2B26492-9B2A-4E73-A9E8-FB07E6DD2AA5}" presName="connectorText" presStyleLbl="sibTrans2D1" presStyleIdx="10" presStyleCnt="11"/>
      <dgm:spPr/>
    </dgm:pt>
    <dgm:pt modelId="{89D5425A-5491-4901-8410-12451BCD6D7A}" type="pres">
      <dgm:prSet presAssocID="{9EEB5F63-B91C-4822-A6C1-DF2CAAC997C1}" presName="node" presStyleLbl="node1" presStyleIdx="11" presStyleCnt="12">
        <dgm:presLayoutVars>
          <dgm:bulletEnabled val="1"/>
        </dgm:presLayoutVars>
      </dgm:prSet>
      <dgm:spPr/>
    </dgm:pt>
  </dgm:ptLst>
  <dgm:cxnLst>
    <dgm:cxn modelId="{5A83F500-B05F-4A31-8013-B497CAE16B50}" type="presOf" srcId="{9EEB5F63-B91C-4822-A6C1-DF2CAAC997C1}" destId="{89D5425A-5491-4901-8410-12451BCD6D7A}" srcOrd="0" destOrd="0" presId="urn:microsoft.com/office/officeart/2005/8/layout/process5"/>
    <dgm:cxn modelId="{37BC2C0B-FB23-493C-A488-0CEAF4614F90}" srcId="{B37BF85C-165D-4607-B3D2-64D477FBE115}" destId="{8BCC6F43-2645-4398-92A4-1053D3BA0AC1}" srcOrd="10" destOrd="0" parTransId="{CF8012D3-3373-4196-9AA6-BD829A2B78AF}" sibTransId="{D2B26492-9B2A-4E73-A9E8-FB07E6DD2AA5}"/>
    <dgm:cxn modelId="{6648A910-B6A8-4B6D-AFB3-25D721939FCC}" type="presOf" srcId="{0A58F2C5-6F9D-4466-8988-D6BDB11655A0}" destId="{29D995F1-6580-422F-9AE7-E38C6EE92E2C}" srcOrd="1" destOrd="0" presId="urn:microsoft.com/office/officeart/2005/8/layout/process5"/>
    <dgm:cxn modelId="{AFC52925-D13D-4A53-97EC-FDBB116B94F6}" type="presOf" srcId="{4E611608-55A0-487F-8D4E-A33941A6157D}" destId="{7334DB08-5140-4283-B358-AB0F6B7B752E}" srcOrd="0" destOrd="0" presId="urn:microsoft.com/office/officeart/2005/8/layout/process5"/>
    <dgm:cxn modelId="{FA67672A-13B6-422E-B02A-B6784951B8BC}" srcId="{B37BF85C-165D-4607-B3D2-64D477FBE115}" destId="{FEA9F166-840A-474C-9995-F04A002CC935}" srcOrd="3" destOrd="0" parTransId="{E5281466-9D90-4D1A-B210-2FD0658E4D4B}" sibTransId="{A32FA6B1-FC38-43EB-8AB2-65081507ED19}"/>
    <dgm:cxn modelId="{F6973F31-321B-4F79-9BA3-CC27AEFD7C90}" type="presOf" srcId="{3C8EB3F1-EEA8-4BB1-BC55-BB9F16417F4F}" destId="{2E79D83A-EFC1-4F68-8595-FFC6214B099B}" srcOrd="0" destOrd="0" presId="urn:microsoft.com/office/officeart/2005/8/layout/process5"/>
    <dgm:cxn modelId="{7B56B035-491B-48C3-A442-523B014DEF24}" type="presOf" srcId="{62FF8EB9-4212-4664-9B97-B4393B593199}" destId="{BD0DE36D-CF93-44CD-9969-6E56803ECC85}" srcOrd="0" destOrd="0" presId="urn:microsoft.com/office/officeart/2005/8/layout/process5"/>
    <dgm:cxn modelId="{9DA90137-0C33-4867-990E-CEB789C8F6CE}" type="presOf" srcId="{5EE9DD99-828C-46E3-9A20-66198CD8A5AE}" destId="{51875048-171F-4F69-A1BA-182C53FE3C16}" srcOrd="0" destOrd="0" presId="urn:microsoft.com/office/officeart/2005/8/layout/process5"/>
    <dgm:cxn modelId="{4F8A3842-62DB-4709-A9CB-47BCFED8BD39}" type="presOf" srcId="{A32FA6B1-FC38-43EB-8AB2-65081507ED19}" destId="{189DF064-246C-4540-91B0-C4477AE4EABE}" srcOrd="0" destOrd="0" presId="urn:microsoft.com/office/officeart/2005/8/layout/process5"/>
    <dgm:cxn modelId="{71678844-F695-46AA-BC4E-33D10BC96C00}" type="presOf" srcId="{72E07545-BAE5-455C-A58E-3D929F6332AB}" destId="{9E0666C6-E5E6-43C1-B378-9451F8F0B563}" srcOrd="0" destOrd="0" presId="urn:microsoft.com/office/officeart/2005/8/layout/process5"/>
    <dgm:cxn modelId="{26BAD844-A1AA-4B18-B59D-F7B209B50C4F}" srcId="{B37BF85C-165D-4607-B3D2-64D477FBE115}" destId="{7ADCD049-1D2E-4773-97D2-2BFB0046A515}" srcOrd="2" destOrd="0" parTransId="{25EF8588-382D-4D82-B1DC-E627409E8A56}" sibTransId="{203DE1CD-374B-42C6-A89F-8732E4EBBD07}"/>
    <dgm:cxn modelId="{1902F044-3D4F-490B-81B0-262CDE36CC6C}" type="presOf" srcId="{0A58F2C5-6F9D-4466-8988-D6BDB11655A0}" destId="{7B0D306C-D255-4011-84FE-CBE6CFD71151}" srcOrd="0" destOrd="0" presId="urn:microsoft.com/office/officeart/2005/8/layout/process5"/>
    <dgm:cxn modelId="{0F9AFD64-F016-4535-82A3-A0578269395C}" type="presOf" srcId="{203DE1CD-374B-42C6-A89F-8732E4EBBD07}" destId="{9365AE0F-F445-4EE3-ADDF-27EF84964DE4}" srcOrd="1" destOrd="0" presId="urn:microsoft.com/office/officeart/2005/8/layout/process5"/>
    <dgm:cxn modelId="{06548466-169E-4BA4-BA8B-F7EA28EAE960}" srcId="{B37BF85C-165D-4607-B3D2-64D477FBE115}" destId="{14FAA77F-1552-4714-B7F3-DDA500F35066}" srcOrd="8" destOrd="0" parTransId="{B6F85E43-F0A9-4AC2-8459-4D425ADE45BB}" sibTransId="{83A1A76F-4B1E-4E9F-BBFA-A3F8ED1162A1}"/>
    <dgm:cxn modelId="{FAAACA4C-4EE3-4D35-9A33-3A594A43B8F8}" type="presOf" srcId="{D2B26492-9B2A-4E73-A9E8-FB07E6DD2AA5}" destId="{E03B9244-4E9D-42F7-BC34-43444EA10DE3}" srcOrd="1" destOrd="0" presId="urn:microsoft.com/office/officeart/2005/8/layout/process5"/>
    <dgm:cxn modelId="{DFFF614E-5593-428A-AA32-EA57047A1780}" srcId="{B37BF85C-165D-4607-B3D2-64D477FBE115}" destId="{1A58B8EB-523A-4D96-981E-51DF17FBB79E}" srcOrd="4" destOrd="0" parTransId="{3B21EA13-22E1-44B0-9469-BB1FBC924281}" sibTransId="{72E07545-BAE5-455C-A58E-3D929F6332AB}"/>
    <dgm:cxn modelId="{3ECBFC51-6555-4E0B-B4C5-06CE76D7F31A}" type="presOf" srcId="{62FF8EB9-4212-4664-9B97-B4393B593199}" destId="{47EC1AE1-3EDB-471D-B65C-6A696AB5ACD6}" srcOrd="1" destOrd="0" presId="urn:microsoft.com/office/officeart/2005/8/layout/process5"/>
    <dgm:cxn modelId="{B611AF73-5089-46BD-8EA1-464DF3BBDB3C}" type="presOf" srcId="{4128DA09-D7F8-4F47-AA97-201C5EDABAD5}" destId="{583888DC-0A89-4C88-B799-B4023E6DF6BA}" srcOrd="0" destOrd="0" presId="urn:microsoft.com/office/officeart/2005/8/layout/process5"/>
    <dgm:cxn modelId="{1C7BC676-7997-47C3-A46D-CD513CC0E6AF}" srcId="{B37BF85C-165D-4607-B3D2-64D477FBE115}" destId="{3C8EB3F1-EEA8-4BB1-BC55-BB9F16417F4F}" srcOrd="1" destOrd="0" parTransId="{E2DD7685-39A6-43D5-A152-6107A9A6D209}" sibTransId="{0C94069F-F530-4746-8FFA-4B066AC185F1}"/>
    <dgm:cxn modelId="{E3B67085-65C2-41D8-AC8B-06D168B6FC7F}" type="presOf" srcId="{14FAA77F-1552-4714-B7F3-DDA500F35066}" destId="{5D878A2B-A2D7-49A2-B789-FF776FD92F09}" srcOrd="0" destOrd="0" presId="urn:microsoft.com/office/officeart/2005/8/layout/process5"/>
    <dgm:cxn modelId="{C44C118C-EB72-4EFC-8590-37C01A51345E}" type="presOf" srcId="{1A58B8EB-523A-4D96-981E-51DF17FBB79E}" destId="{7EF51BC6-4E29-400C-9466-7F70F1CE265B}" srcOrd="0" destOrd="0" presId="urn:microsoft.com/office/officeart/2005/8/layout/process5"/>
    <dgm:cxn modelId="{8487608C-19E5-45E1-87CD-96466A3DC4D8}" type="presOf" srcId="{FEA9F166-840A-474C-9995-F04A002CC935}" destId="{20F36000-5688-4E72-90C8-EF0892A168B2}" srcOrd="0" destOrd="0" presId="urn:microsoft.com/office/officeart/2005/8/layout/process5"/>
    <dgm:cxn modelId="{79EA928C-6131-4A93-BE09-91E5279361B4}" type="presOf" srcId="{C7CFFE6A-98E1-46B0-9613-EEA1EA345BAF}" destId="{9D3C7149-1CBA-462D-B1C0-5B385640B3D7}" srcOrd="0" destOrd="0" presId="urn:microsoft.com/office/officeart/2005/8/layout/process5"/>
    <dgm:cxn modelId="{93E7028D-81AB-4EAB-B7AE-178DCD242A06}" type="presOf" srcId="{7ADCD049-1D2E-4773-97D2-2BFB0046A515}" destId="{A29839AF-1D1F-4ACE-B4F9-89395476151C}" srcOrd="0" destOrd="0" presId="urn:microsoft.com/office/officeart/2005/8/layout/process5"/>
    <dgm:cxn modelId="{27D78293-70CA-4431-90E8-C10EE0FAF32F}" type="presOf" srcId="{0C94069F-F530-4746-8FFA-4B066AC185F1}" destId="{E4C9992C-DECC-4A62-93F6-BBB3A119A52F}" srcOrd="0" destOrd="0" presId="urn:microsoft.com/office/officeart/2005/8/layout/process5"/>
    <dgm:cxn modelId="{24A3149A-DC1A-4057-B27A-06C45F43FBF2}" type="presOf" srcId="{5F0B288B-043C-43FE-8A31-065BC328A5B6}" destId="{421DEF3E-A393-429D-AC71-4E341C06AFC5}" srcOrd="1" destOrd="0" presId="urn:microsoft.com/office/officeart/2005/8/layout/process5"/>
    <dgm:cxn modelId="{24A213A1-DDF2-4541-AFC7-CC4B32B8270E}" srcId="{B37BF85C-165D-4607-B3D2-64D477FBE115}" destId="{9EEB5F63-B91C-4822-A6C1-DF2CAAC997C1}" srcOrd="11" destOrd="0" parTransId="{E9FD8C72-91B0-4713-A1B3-77A684CC54ED}" sibTransId="{B94A918F-E97C-4F85-85E8-E781ED5CF020}"/>
    <dgm:cxn modelId="{9A9D95A3-2C8C-4FEE-9CF9-BD926829E334}" srcId="{B37BF85C-165D-4607-B3D2-64D477FBE115}" destId="{6783DEE7-B8B5-4F8C-BA20-051473910C7D}" srcOrd="0" destOrd="0" parTransId="{4C2C9B03-9E74-497C-8EC2-D33DE10C76BB}" sibTransId="{62FF8EB9-4212-4664-9B97-B4393B593199}"/>
    <dgm:cxn modelId="{173576AF-4810-49A8-BA4F-7569E9B7D7FF}" type="presOf" srcId="{5F0B288B-043C-43FE-8A31-065BC328A5B6}" destId="{94CF2129-49F4-4EEA-8C57-C7C15C0AFE20}" srcOrd="0" destOrd="0" presId="urn:microsoft.com/office/officeart/2005/8/layout/process5"/>
    <dgm:cxn modelId="{276E6CB1-7C8F-409D-9D76-974BF26F169B}" type="presOf" srcId="{D2B26492-9B2A-4E73-A9E8-FB07E6DD2AA5}" destId="{2AEEF2CF-3FAA-47A6-A706-6A6A8F30670A}" srcOrd="0" destOrd="0" presId="urn:microsoft.com/office/officeart/2005/8/layout/process5"/>
    <dgm:cxn modelId="{E4819DB3-913F-47E1-A769-ECDA1C80F9C2}" type="presOf" srcId="{6783DEE7-B8B5-4F8C-BA20-051473910C7D}" destId="{B1ACAF37-DD36-4784-BABA-E84F7A823963}" srcOrd="0" destOrd="0" presId="urn:microsoft.com/office/officeart/2005/8/layout/process5"/>
    <dgm:cxn modelId="{43889BBD-88A0-48D7-92D4-256EF998C824}" type="presOf" srcId="{83A1A76F-4B1E-4E9F-BBFA-A3F8ED1162A1}" destId="{7DC1A48B-01F5-43F0-BC5A-738C75A66DA5}" srcOrd="0" destOrd="0" presId="urn:microsoft.com/office/officeart/2005/8/layout/process5"/>
    <dgm:cxn modelId="{F22F13BE-609A-4DA9-A5F3-2E784B45973C}" type="presOf" srcId="{B37BF85C-165D-4607-B3D2-64D477FBE115}" destId="{A3516209-D33F-4419-8A0E-5B3AC3D45452}" srcOrd="0" destOrd="0" presId="urn:microsoft.com/office/officeart/2005/8/layout/process5"/>
    <dgm:cxn modelId="{34D711C2-D643-42A3-A0B8-94A9EE2C46ED}" type="presOf" srcId="{72E07545-BAE5-455C-A58E-3D929F6332AB}" destId="{1280D5FE-3533-47D2-BA2B-71979A58A816}" srcOrd="1" destOrd="0" presId="urn:microsoft.com/office/officeart/2005/8/layout/process5"/>
    <dgm:cxn modelId="{CFE0ADC8-4B05-4729-82CF-86A5277BB86B}" type="presOf" srcId="{4128DA09-D7F8-4F47-AA97-201C5EDABAD5}" destId="{72D3E90C-4357-4D4E-B087-7ADEA43E6C8F}" srcOrd="1" destOrd="0" presId="urn:microsoft.com/office/officeart/2005/8/layout/process5"/>
    <dgm:cxn modelId="{F4C955D0-FE96-4B24-9245-CBD460EA7C2B}" srcId="{B37BF85C-165D-4607-B3D2-64D477FBE115}" destId="{4E611608-55A0-487F-8D4E-A33941A6157D}" srcOrd="6" destOrd="0" parTransId="{3C796F93-16DE-4D5B-B70D-1E3B26545699}" sibTransId="{0A58F2C5-6F9D-4466-8988-D6BDB11655A0}"/>
    <dgm:cxn modelId="{8098E6D1-37AC-4E2D-BA16-CBE3F2229418}" type="presOf" srcId="{4B795F24-0D5E-4C9E-AE4B-C6558BF1899E}" destId="{7EEE84AE-7F87-42D7-BFA9-36EADFF2117D}" srcOrd="1" destOrd="0" presId="urn:microsoft.com/office/officeart/2005/8/layout/process5"/>
    <dgm:cxn modelId="{7DB527DC-B154-4EDB-8F23-CE34155F1E51}" type="presOf" srcId="{4B795F24-0D5E-4C9E-AE4B-C6558BF1899E}" destId="{9D140C92-44CD-470A-8BAE-67259D1132D5}" srcOrd="0" destOrd="0" presId="urn:microsoft.com/office/officeart/2005/8/layout/process5"/>
    <dgm:cxn modelId="{7D1FD9EC-310D-4E01-A856-CC249B314377}" type="presOf" srcId="{A32FA6B1-FC38-43EB-8AB2-65081507ED19}" destId="{DDF000E1-67E8-4DAA-8D22-24F90E3D9F7C}" srcOrd="1" destOrd="0" presId="urn:microsoft.com/office/officeart/2005/8/layout/process5"/>
    <dgm:cxn modelId="{7103E0EF-CC8C-479A-96E3-CA711E3FA49F}" type="presOf" srcId="{203DE1CD-374B-42C6-A89F-8732E4EBBD07}" destId="{FB04D861-2508-4CE4-B9F0-781B2E7F9905}" srcOrd="0" destOrd="0" presId="urn:microsoft.com/office/officeart/2005/8/layout/process5"/>
    <dgm:cxn modelId="{868756F0-939D-4799-B668-4B253C492D94}" srcId="{B37BF85C-165D-4607-B3D2-64D477FBE115}" destId="{AFA8122E-DE5A-41C1-A117-F9203403CCAD}" srcOrd="9" destOrd="0" parTransId="{313BE7E8-B23C-4ED7-BCEA-1CC4455F793E}" sibTransId="{4128DA09-D7F8-4F47-AA97-201C5EDABAD5}"/>
    <dgm:cxn modelId="{C289ACF2-266C-4365-AE15-78D4B61EDCED}" type="presOf" srcId="{83A1A76F-4B1E-4E9F-BBFA-A3F8ED1162A1}" destId="{7DECCD3D-8A52-4C19-8E5F-B45E7E1C31C6}" srcOrd="1" destOrd="0" presId="urn:microsoft.com/office/officeart/2005/8/layout/process5"/>
    <dgm:cxn modelId="{EF65EAF2-34C9-44E8-B930-7F8126C7F878}" type="presOf" srcId="{8BCC6F43-2645-4398-92A4-1053D3BA0AC1}" destId="{2E9503E0-1C3D-43B6-9ADB-7D50D9D32561}" srcOrd="0" destOrd="0" presId="urn:microsoft.com/office/officeart/2005/8/layout/process5"/>
    <dgm:cxn modelId="{9534E3F4-75C9-4463-AC1F-5D1664EB6923}" srcId="{B37BF85C-165D-4607-B3D2-64D477FBE115}" destId="{5EE9DD99-828C-46E3-9A20-66198CD8A5AE}" srcOrd="5" destOrd="0" parTransId="{03E3C5C9-0A38-4BC5-93EA-595DC1457ADE}" sibTransId="{4B795F24-0D5E-4C9E-AE4B-C6558BF1899E}"/>
    <dgm:cxn modelId="{28F4F9F7-C41C-4E0C-B6C2-AF7F3CA9D61C}" type="presOf" srcId="{AFA8122E-DE5A-41C1-A117-F9203403CCAD}" destId="{4FB6AE61-CB4E-47D4-A6DF-D8F866410471}" srcOrd="0" destOrd="0" presId="urn:microsoft.com/office/officeart/2005/8/layout/process5"/>
    <dgm:cxn modelId="{38C5E5FA-9154-4C30-B330-DE5524E2DDD9}" type="presOf" srcId="{0C94069F-F530-4746-8FFA-4B066AC185F1}" destId="{BE7C116F-7F01-4B83-8F9C-360DC939E253}" srcOrd="1" destOrd="0" presId="urn:microsoft.com/office/officeart/2005/8/layout/process5"/>
    <dgm:cxn modelId="{898775FB-2FBC-4D1C-8A7E-09076CC97A8E}" srcId="{B37BF85C-165D-4607-B3D2-64D477FBE115}" destId="{C7CFFE6A-98E1-46B0-9613-EEA1EA345BAF}" srcOrd="7" destOrd="0" parTransId="{98B0FCC4-06FC-4FE1-88C3-32F8EDCA9F1D}" sibTransId="{5F0B288B-043C-43FE-8A31-065BC328A5B6}"/>
    <dgm:cxn modelId="{6D4209D3-FA0C-47A0-AB02-CF9B117D8EE6}" type="presParOf" srcId="{A3516209-D33F-4419-8A0E-5B3AC3D45452}" destId="{B1ACAF37-DD36-4784-BABA-E84F7A823963}" srcOrd="0" destOrd="0" presId="urn:microsoft.com/office/officeart/2005/8/layout/process5"/>
    <dgm:cxn modelId="{042FA516-4D4F-4024-8D75-6E721A97995E}" type="presParOf" srcId="{A3516209-D33F-4419-8A0E-5B3AC3D45452}" destId="{BD0DE36D-CF93-44CD-9969-6E56803ECC85}" srcOrd="1" destOrd="0" presId="urn:microsoft.com/office/officeart/2005/8/layout/process5"/>
    <dgm:cxn modelId="{7E3C00B5-76B0-487C-956B-00931D4B0CFB}" type="presParOf" srcId="{BD0DE36D-CF93-44CD-9969-6E56803ECC85}" destId="{47EC1AE1-3EDB-471D-B65C-6A696AB5ACD6}" srcOrd="0" destOrd="0" presId="urn:microsoft.com/office/officeart/2005/8/layout/process5"/>
    <dgm:cxn modelId="{E8BF5A06-851D-418E-8169-615AE3F0C2E3}" type="presParOf" srcId="{A3516209-D33F-4419-8A0E-5B3AC3D45452}" destId="{2E79D83A-EFC1-4F68-8595-FFC6214B099B}" srcOrd="2" destOrd="0" presId="urn:microsoft.com/office/officeart/2005/8/layout/process5"/>
    <dgm:cxn modelId="{EACC5B22-EB44-41FC-96FE-D079020D56FA}" type="presParOf" srcId="{A3516209-D33F-4419-8A0E-5B3AC3D45452}" destId="{E4C9992C-DECC-4A62-93F6-BBB3A119A52F}" srcOrd="3" destOrd="0" presId="urn:microsoft.com/office/officeart/2005/8/layout/process5"/>
    <dgm:cxn modelId="{BEE59A4E-FE7F-45B8-9C7E-E83AC42EF5D5}" type="presParOf" srcId="{E4C9992C-DECC-4A62-93F6-BBB3A119A52F}" destId="{BE7C116F-7F01-4B83-8F9C-360DC939E253}" srcOrd="0" destOrd="0" presId="urn:microsoft.com/office/officeart/2005/8/layout/process5"/>
    <dgm:cxn modelId="{678C6C9D-14DD-4528-8480-01FCFCECB0FE}" type="presParOf" srcId="{A3516209-D33F-4419-8A0E-5B3AC3D45452}" destId="{A29839AF-1D1F-4ACE-B4F9-89395476151C}" srcOrd="4" destOrd="0" presId="urn:microsoft.com/office/officeart/2005/8/layout/process5"/>
    <dgm:cxn modelId="{1422A6AD-0A43-4D17-A53F-BC5AB4EBC5E4}" type="presParOf" srcId="{A3516209-D33F-4419-8A0E-5B3AC3D45452}" destId="{FB04D861-2508-4CE4-B9F0-781B2E7F9905}" srcOrd="5" destOrd="0" presId="urn:microsoft.com/office/officeart/2005/8/layout/process5"/>
    <dgm:cxn modelId="{8C4A2424-FC7C-409E-83CA-99993D1B0A7B}" type="presParOf" srcId="{FB04D861-2508-4CE4-B9F0-781B2E7F9905}" destId="{9365AE0F-F445-4EE3-ADDF-27EF84964DE4}" srcOrd="0" destOrd="0" presId="urn:microsoft.com/office/officeart/2005/8/layout/process5"/>
    <dgm:cxn modelId="{0733642E-7DF4-4813-9AEC-31C443B130A8}" type="presParOf" srcId="{A3516209-D33F-4419-8A0E-5B3AC3D45452}" destId="{20F36000-5688-4E72-90C8-EF0892A168B2}" srcOrd="6" destOrd="0" presId="urn:microsoft.com/office/officeart/2005/8/layout/process5"/>
    <dgm:cxn modelId="{D7E4E6AA-C546-4DD3-963E-24FCF891FCA7}" type="presParOf" srcId="{A3516209-D33F-4419-8A0E-5B3AC3D45452}" destId="{189DF064-246C-4540-91B0-C4477AE4EABE}" srcOrd="7" destOrd="0" presId="urn:microsoft.com/office/officeart/2005/8/layout/process5"/>
    <dgm:cxn modelId="{89A20DA0-F47A-4ED5-8C9F-553C2D380707}" type="presParOf" srcId="{189DF064-246C-4540-91B0-C4477AE4EABE}" destId="{DDF000E1-67E8-4DAA-8D22-24F90E3D9F7C}" srcOrd="0" destOrd="0" presId="urn:microsoft.com/office/officeart/2005/8/layout/process5"/>
    <dgm:cxn modelId="{96FF237E-441F-451B-B5E3-BF6D2ECCAB5F}" type="presParOf" srcId="{A3516209-D33F-4419-8A0E-5B3AC3D45452}" destId="{7EF51BC6-4E29-400C-9466-7F70F1CE265B}" srcOrd="8" destOrd="0" presId="urn:microsoft.com/office/officeart/2005/8/layout/process5"/>
    <dgm:cxn modelId="{BDE5D8F1-BF82-4D66-8AB1-5AAA9E54302E}" type="presParOf" srcId="{A3516209-D33F-4419-8A0E-5B3AC3D45452}" destId="{9E0666C6-E5E6-43C1-B378-9451F8F0B563}" srcOrd="9" destOrd="0" presId="urn:microsoft.com/office/officeart/2005/8/layout/process5"/>
    <dgm:cxn modelId="{CA92321D-714E-43D1-BFB8-3D95D0C2DBBC}" type="presParOf" srcId="{9E0666C6-E5E6-43C1-B378-9451F8F0B563}" destId="{1280D5FE-3533-47D2-BA2B-71979A58A816}" srcOrd="0" destOrd="0" presId="urn:microsoft.com/office/officeart/2005/8/layout/process5"/>
    <dgm:cxn modelId="{78598FBD-C76E-4E53-B9F6-B0AB10FB5E0B}" type="presParOf" srcId="{A3516209-D33F-4419-8A0E-5B3AC3D45452}" destId="{51875048-171F-4F69-A1BA-182C53FE3C16}" srcOrd="10" destOrd="0" presId="urn:microsoft.com/office/officeart/2005/8/layout/process5"/>
    <dgm:cxn modelId="{112874B5-F4E5-49B9-A043-D284A5FAFF4E}" type="presParOf" srcId="{A3516209-D33F-4419-8A0E-5B3AC3D45452}" destId="{9D140C92-44CD-470A-8BAE-67259D1132D5}" srcOrd="11" destOrd="0" presId="urn:microsoft.com/office/officeart/2005/8/layout/process5"/>
    <dgm:cxn modelId="{12337EAE-29D1-4065-BE46-C10F42E6CEF4}" type="presParOf" srcId="{9D140C92-44CD-470A-8BAE-67259D1132D5}" destId="{7EEE84AE-7F87-42D7-BFA9-36EADFF2117D}" srcOrd="0" destOrd="0" presId="urn:microsoft.com/office/officeart/2005/8/layout/process5"/>
    <dgm:cxn modelId="{145E2957-DBCC-4FFE-B194-8172BBEEBFF5}" type="presParOf" srcId="{A3516209-D33F-4419-8A0E-5B3AC3D45452}" destId="{7334DB08-5140-4283-B358-AB0F6B7B752E}" srcOrd="12" destOrd="0" presId="urn:microsoft.com/office/officeart/2005/8/layout/process5"/>
    <dgm:cxn modelId="{4502D2F2-420A-45CF-865D-27A1125862D5}" type="presParOf" srcId="{A3516209-D33F-4419-8A0E-5B3AC3D45452}" destId="{7B0D306C-D255-4011-84FE-CBE6CFD71151}" srcOrd="13" destOrd="0" presId="urn:microsoft.com/office/officeart/2005/8/layout/process5"/>
    <dgm:cxn modelId="{46E250ED-2C9E-4BDA-9985-0A22D1B5D0B9}" type="presParOf" srcId="{7B0D306C-D255-4011-84FE-CBE6CFD71151}" destId="{29D995F1-6580-422F-9AE7-E38C6EE92E2C}" srcOrd="0" destOrd="0" presId="urn:microsoft.com/office/officeart/2005/8/layout/process5"/>
    <dgm:cxn modelId="{EB69BC22-128B-49F0-B71F-B69D4AE6EAE2}" type="presParOf" srcId="{A3516209-D33F-4419-8A0E-5B3AC3D45452}" destId="{9D3C7149-1CBA-462D-B1C0-5B385640B3D7}" srcOrd="14" destOrd="0" presId="urn:microsoft.com/office/officeart/2005/8/layout/process5"/>
    <dgm:cxn modelId="{A2DEC479-158D-4A43-BA32-8D5650494826}" type="presParOf" srcId="{A3516209-D33F-4419-8A0E-5B3AC3D45452}" destId="{94CF2129-49F4-4EEA-8C57-C7C15C0AFE20}" srcOrd="15" destOrd="0" presId="urn:microsoft.com/office/officeart/2005/8/layout/process5"/>
    <dgm:cxn modelId="{F8FF0667-C426-4646-8D1E-678983D73003}" type="presParOf" srcId="{94CF2129-49F4-4EEA-8C57-C7C15C0AFE20}" destId="{421DEF3E-A393-429D-AC71-4E341C06AFC5}" srcOrd="0" destOrd="0" presId="urn:microsoft.com/office/officeart/2005/8/layout/process5"/>
    <dgm:cxn modelId="{3DCE685B-7458-4E28-B743-3F9E756E9E0E}" type="presParOf" srcId="{A3516209-D33F-4419-8A0E-5B3AC3D45452}" destId="{5D878A2B-A2D7-49A2-B789-FF776FD92F09}" srcOrd="16" destOrd="0" presId="urn:microsoft.com/office/officeart/2005/8/layout/process5"/>
    <dgm:cxn modelId="{C3DC491C-ED05-4DB6-964D-248D5014639A}" type="presParOf" srcId="{A3516209-D33F-4419-8A0E-5B3AC3D45452}" destId="{7DC1A48B-01F5-43F0-BC5A-738C75A66DA5}" srcOrd="17" destOrd="0" presId="urn:microsoft.com/office/officeart/2005/8/layout/process5"/>
    <dgm:cxn modelId="{B04818FF-8D9A-45BB-949C-D1DBCFBB73F7}" type="presParOf" srcId="{7DC1A48B-01F5-43F0-BC5A-738C75A66DA5}" destId="{7DECCD3D-8A52-4C19-8E5F-B45E7E1C31C6}" srcOrd="0" destOrd="0" presId="urn:microsoft.com/office/officeart/2005/8/layout/process5"/>
    <dgm:cxn modelId="{7076A397-2A6A-41AB-A70C-3C499DBF23F9}" type="presParOf" srcId="{A3516209-D33F-4419-8A0E-5B3AC3D45452}" destId="{4FB6AE61-CB4E-47D4-A6DF-D8F866410471}" srcOrd="18" destOrd="0" presId="urn:microsoft.com/office/officeart/2005/8/layout/process5"/>
    <dgm:cxn modelId="{175CE8DA-995A-4DB6-AFB9-3941F72206EA}" type="presParOf" srcId="{A3516209-D33F-4419-8A0E-5B3AC3D45452}" destId="{583888DC-0A89-4C88-B799-B4023E6DF6BA}" srcOrd="19" destOrd="0" presId="urn:microsoft.com/office/officeart/2005/8/layout/process5"/>
    <dgm:cxn modelId="{9BAB7DBC-B58E-4C67-B4D8-69CED4BA63C4}" type="presParOf" srcId="{583888DC-0A89-4C88-B799-B4023E6DF6BA}" destId="{72D3E90C-4357-4D4E-B087-7ADEA43E6C8F}" srcOrd="0" destOrd="0" presId="urn:microsoft.com/office/officeart/2005/8/layout/process5"/>
    <dgm:cxn modelId="{78606C20-0EAE-4F09-A6A1-B3737D5DC16A}" type="presParOf" srcId="{A3516209-D33F-4419-8A0E-5B3AC3D45452}" destId="{2E9503E0-1C3D-43B6-9ADB-7D50D9D32561}" srcOrd="20" destOrd="0" presId="urn:microsoft.com/office/officeart/2005/8/layout/process5"/>
    <dgm:cxn modelId="{BE9B8F96-55B7-478F-ABB6-C3ECC0D21918}" type="presParOf" srcId="{A3516209-D33F-4419-8A0E-5B3AC3D45452}" destId="{2AEEF2CF-3FAA-47A6-A706-6A6A8F30670A}" srcOrd="21" destOrd="0" presId="urn:microsoft.com/office/officeart/2005/8/layout/process5"/>
    <dgm:cxn modelId="{42C3CBA6-6312-4345-9546-724656C71078}" type="presParOf" srcId="{2AEEF2CF-3FAA-47A6-A706-6A6A8F30670A}" destId="{E03B9244-4E9D-42F7-BC34-43444EA10DE3}" srcOrd="0" destOrd="0" presId="urn:microsoft.com/office/officeart/2005/8/layout/process5"/>
    <dgm:cxn modelId="{CBD4BA77-D14D-436F-8EBC-CEEF637E47DD}" type="presParOf" srcId="{A3516209-D33F-4419-8A0E-5B3AC3D45452}" destId="{89D5425A-5491-4901-8410-12451BCD6D7A}" srcOrd="22"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7BF85C-165D-4607-B3D2-64D477FBE115}" type="doc">
      <dgm:prSet loTypeId="urn:microsoft.com/office/officeart/2005/8/layout/process5" loCatId="process" qsTypeId="urn:microsoft.com/office/officeart/2005/8/quickstyle/3d4" qsCatId="3D" csTypeId="urn:microsoft.com/office/officeart/2005/8/colors/accent0_3" csCatId="mainScheme" phldr="1"/>
      <dgm:spPr/>
      <dgm:t>
        <a:bodyPr/>
        <a:lstStyle/>
        <a:p>
          <a:endParaRPr lang="en-US"/>
        </a:p>
      </dgm:t>
    </dgm:pt>
    <dgm:pt modelId="{6783DEE7-B8B5-4F8C-BA20-051473910C7D}">
      <dgm:prSet phldrT="[Text]"/>
      <dgm:spPr/>
      <dgm:t>
        <a:bodyPr/>
        <a:lstStyle/>
        <a:p>
          <a:r>
            <a:rPr lang="en-US"/>
            <a:t>Ante</a:t>
          </a:r>
          <a:endParaRPr lang="en-US" dirty="0"/>
        </a:p>
      </dgm:t>
    </dgm:pt>
    <dgm:pt modelId="{4C2C9B03-9E74-497C-8EC2-D33DE10C76BB}" type="parTrans" cxnId="{9A9D95A3-2C8C-4FEE-9CF9-BD926829E334}">
      <dgm:prSet/>
      <dgm:spPr/>
      <dgm:t>
        <a:bodyPr/>
        <a:lstStyle/>
        <a:p>
          <a:endParaRPr lang="en-US"/>
        </a:p>
      </dgm:t>
    </dgm:pt>
    <dgm:pt modelId="{62FF8EB9-4212-4664-9B97-B4393B593199}" type="sibTrans" cxnId="{9A9D95A3-2C8C-4FEE-9CF9-BD926829E334}">
      <dgm:prSet/>
      <dgm:spPr/>
      <dgm:t>
        <a:bodyPr/>
        <a:lstStyle/>
        <a:p>
          <a:endParaRPr lang="en-US"/>
        </a:p>
      </dgm:t>
    </dgm:pt>
    <dgm:pt modelId="{3C8EB3F1-EEA8-4BB1-BC55-BB9F16417F4F}">
      <dgm:prSet phldrT="[Text]"/>
      <dgm:spPr/>
      <dgm:t>
        <a:bodyPr/>
        <a:lstStyle/>
        <a:p>
          <a:r>
            <a:rPr lang="en-US" dirty="0"/>
            <a:t>Deal  5 down</a:t>
          </a:r>
        </a:p>
      </dgm:t>
    </dgm:pt>
    <dgm:pt modelId="{E2DD7685-39A6-43D5-A152-6107A9A6D209}" type="parTrans" cxnId="{1C7BC676-7997-47C3-A46D-CD513CC0E6AF}">
      <dgm:prSet/>
      <dgm:spPr/>
      <dgm:t>
        <a:bodyPr/>
        <a:lstStyle/>
        <a:p>
          <a:endParaRPr lang="en-US"/>
        </a:p>
      </dgm:t>
    </dgm:pt>
    <dgm:pt modelId="{0C94069F-F530-4746-8FFA-4B066AC185F1}" type="sibTrans" cxnId="{1C7BC676-7997-47C3-A46D-CD513CC0E6AF}">
      <dgm:prSet/>
      <dgm:spPr/>
      <dgm:t>
        <a:bodyPr/>
        <a:lstStyle/>
        <a:p>
          <a:endParaRPr lang="en-US"/>
        </a:p>
      </dgm:t>
    </dgm:pt>
    <dgm:pt modelId="{7ADCD049-1D2E-4773-97D2-2BFB0046A515}">
      <dgm:prSet phldrT="[Text]"/>
      <dgm:spPr/>
      <dgm:t>
        <a:bodyPr/>
        <a:lstStyle/>
        <a:p>
          <a:r>
            <a:rPr lang="en-US" dirty="0"/>
            <a:t>Betting Round</a:t>
          </a:r>
        </a:p>
        <a:p>
          <a:r>
            <a:rPr lang="en-US" dirty="0"/>
            <a:t>(left of dealer)</a:t>
          </a:r>
        </a:p>
      </dgm:t>
    </dgm:pt>
    <dgm:pt modelId="{25EF8588-382D-4D82-B1DC-E627409E8A56}" type="parTrans" cxnId="{26BAD844-A1AA-4B18-B59D-F7B209B50C4F}">
      <dgm:prSet/>
      <dgm:spPr/>
      <dgm:t>
        <a:bodyPr/>
        <a:lstStyle/>
        <a:p>
          <a:endParaRPr lang="en-US"/>
        </a:p>
      </dgm:t>
    </dgm:pt>
    <dgm:pt modelId="{203DE1CD-374B-42C6-A89F-8732E4EBBD07}" type="sibTrans" cxnId="{26BAD844-A1AA-4B18-B59D-F7B209B50C4F}">
      <dgm:prSet/>
      <dgm:spPr/>
      <dgm:t>
        <a:bodyPr/>
        <a:lstStyle/>
        <a:p>
          <a:endParaRPr lang="en-US"/>
        </a:p>
      </dgm:t>
    </dgm:pt>
    <dgm:pt modelId="{5EE9DD99-828C-46E3-9A20-66198CD8A5AE}">
      <dgm:prSet phldrT="[Text]"/>
      <dgm:spPr/>
      <dgm:t>
        <a:bodyPr/>
        <a:lstStyle/>
        <a:p>
          <a:r>
            <a:rPr lang="en-US" dirty="0"/>
            <a:t>Showdown</a:t>
          </a:r>
        </a:p>
      </dgm:t>
    </dgm:pt>
    <dgm:pt modelId="{03E3C5C9-0A38-4BC5-93EA-595DC1457ADE}" type="parTrans" cxnId="{9534E3F4-75C9-4463-AC1F-5D1664EB6923}">
      <dgm:prSet/>
      <dgm:spPr/>
      <dgm:t>
        <a:bodyPr/>
        <a:lstStyle/>
        <a:p>
          <a:endParaRPr lang="en-US"/>
        </a:p>
      </dgm:t>
    </dgm:pt>
    <dgm:pt modelId="{4B795F24-0D5E-4C9E-AE4B-C6558BF1899E}" type="sibTrans" cxnId="{9534E3F4-75C9-4463-AC1F-5D1664EB6923}">
      <dgm:prSet/>
      <dgm:spPr/>
      <dgm:t>
        <a:bodyPr/>
        <a:lstStyle/>
        <a:p>
          <a:endParaRPr lang="en-US"/>
        </a:p>
      </dgm:t>
    </dgm:pt>
    <dgm:pt modelId="{303D0E78-8AE6-4CCA-8ED2-8EE9E41B361E}">
      <dgm:prSet phldrT="[Text]"/>
      <dgm:spPr/>
      <dgm:t>
        <a:bodyPr/>
        <a:lstStyle/>
        <a:p>
          <a:r>
            <a:rPr lang="en-US"/>
            <a:t>Betting Round</a:t>
          </a:r>
          <a:endParaRPr lang="en-US" dirty="0"/>
        </a:p>
      </dgm:t>
    </dgm:pt>
    <dgm:pt modelId="{066329C9-7340-4B92-B13D-3A2878FC3C36}" type="parTrans" cxnId="{1B2C6CA4-B426-4BA6-96EC-FCA01D04F8AE}">
      <dgm:prSet/>
      <dgm:spPr/>
      <dgm:t>
        <a:bodyPr/>
        <a:lstStyle/>
        <a:p>
          <a:endParaRPr lang="en-US"/>
        </a:p>
      </dgm:t>
    </dgm:pt>
    <dgm:pt modelId="{6F2793F5-75F1-40C7-A582-98982DEF2724}" type="sibTrans" cxnId="{1B2C6CA4-B426-4BA6-96EC-FCA01D04F8AE}">
      <dgm:prSet/>
      <dgm:spPr/>
      <dgm:t>
        <a:bodyPr/>
        <a:lstStyle/>
        <a:p>
          <a:endParaRPr lang="en-US"/>
        </a:p>
      </dgm:t>
    </dgm:pt>
    <dgm:pt modelId="{88719E1B-45BF-43CB-86CF-2E786C3889AF}">
      <dgm:prSet phldrT="[Text]"/>
      <dgm:spPr/>
      <dgm:t>
        <a:bodyPr/>
        <a:lstStyle/>
        <a:p>
          <a:r>
            <a:rPr lang="en-US" dirty="0"/>
            <a:t>Discard &amp; Draw (up to 3) </a:t>
          </a:r>
        </a:p>
      </dgm:t>
    </dgm:pt>
    <dgm:pt modelId="{553A70F9-396A-4CB1-A577-EE47999E07AB}" type="parTrans" cxnId="{79A4156D-8B46-4C32-AEF3-9602F55D629B}">
      <dgm:prSet/>
      <dgm:spPr/>
      <dgm:t>
        <a:bodyPr/>
        <a:lstStyle/>
        <a:p>
          <a:endParaRPr lang="en-US"/>
        </a:p>
      </dgm:t>
    </dgm:pt>
    <dgm:pt modelId="{AFBA4CE8-A96A-41CE-837B-E602C483AF2C}" type="sibTrans" cxnId="{79A4156D-8B46-4C32-AEF3-9602F55D629B}">
      <dgm:prSet/>
      <dgm:spPr/>
      <dgm:t>
        <a:bodyPr/>
        <a:lstStyle/>
        <a:p>
          <a:endParaRPr lang="en-US"/>
        </a:p>
      </dgm:t>
    </dgm:pt>
    <dgm:pt modelId="{A3516209-D33F-4419-8A0E-5B3AC3D45452}" type="pres">
      <dgm:prSet presAssocID="{B37BF85C-165D-4607-B3D2-64D477FBE115}" presName="diagram" presStyleCnt="0">
        <dgm:presLayoutVars>
          <dgm:dir/>
          <dgm:resizeHandles val="exact"/>
        </dgm:presLayoutVars>
      </dgm:prSet>
      <dgm:spPr/>
    </dgm:pt>
    <dgm:pt modelId="{B1ACAF37-DD36-4784-BABA-E84F7A823963}" type="pres">
      <dgm:prSet presAssocID="{6783DEE7-B8B5-4F8C-BA20-051473910C7D}" presName="node" presStyleLbl="node1" presStyleIdx="0" presStyleCnt="6">
        <dgm:presLayoutVars>
          <dgm:bulletEnabled val="1"/>
        </dgm:presLayoutVars>
      </dgm:prSet>
      <dgm:spPr/>
    </dgm:pt>
    <dgm:pt modelId="{BD0DE36D-CF93-44CD-9969-6E56803ECC85}" type="pres">
      <dgm:prSet presAssocID="{62FF8EB9-4212-4664-9B97-B4393B593199}" presName="sibTrans" presStyleLbl="sibTrans2D1" presStyleIdx="0" presStyleCnt="5"/>
      <dgm:spPr/>
    </dgm:pt>
    <dgm:pt modelId="{47EC1AE1-3EDB-471D-B65C-6A696AB5ACD6}" type="pres">
      <dgm:prSet presAssocID="{62FF8EB9-4212-4664-9B97-B4393B593199}" presName="connectorText" presStyleLbl="sibTrans2D1" presStyleIdx="0" presStyleCnt="5"/>
      <dgm:spPr/>
    </dgm:pt>
    <dgm:pt modelId="{2E79D83A-EFC1-4F68-8595-FFC6214B099B}" type="pres">
      <dgm:prSet presAssocID="{3C8EB3F1-EEA8-4BB1-BC55-BB9F16417F4F}" presName="node" presStyleLbl="node1" presStyleIdx="1" presStyleCnt="6">
        <dgm:presLayoutVars>
          <dgm:bulletEnabled val="1"/>
        </dgm:presLayoutVars>
      </dgm:prSet>
      <dgm:spPr/>
    </dgm:pt>
    <dgm:pt modelId="{E4C9992C-DECC-4A62-93F6-BBB3A119A52F}" type="pres">
      <dgm:prSet presAssocID="{0C94069F-F530-4746-8FFA-4B066AC185F1}" presName="sibTrans" presStyleLbl="sibTrans2D1" presStyleIdx="1" presStyleCnt="5"/>
      <dgm:spPr/>
    </dgm:pt>
    <dgm:pt modelId="{BE7C116F-7F01-4B83-8F9C-360DC939E253}" type="pres">
      <dgm:prSet presAssocID="{0C94069F-F530-4746-8FFA-4B066AC185F1}" presName="connectorText" presStyleLbl="sibTrans2D1" presStyleIdx="1" presStyleCnt="5"/>
      <dgm:spPr/>
    </dgm:pt>
    <dgm:pt modelId="{A29839AF-1D1F-4ACE-B4F9-89395476151C}" type="pres">
      <dgm:prSet presAssocID="{7ADCD049-1D2E-4773-97D2-2BFB0046A515}" presName="node" presStyleLbl="node1" presStyleIdx="2" presStyleCnt="6">
        <dgm:presLayoutVars>
          <dgm:bulletEnabled val="1"/>
        </dgm:presLayoutVars>
      </dgm:prSet>
      <dgm:spPr/>
    </dgm:pt>
    <dgm:pt modelId="{FB04D861-2508-4CE4-B9F0-781B2E7F9905}" type="pres">
      <dgm:prSet presAssocID="{203DE1CD-374B-42C6-A89F-8732E4EBBD07}" presName="sibTrans" presStyleLbl="sibTrans2D1" presStyleIdx="2" presStyleCnt="5"/>
      <dgm:spPr/>
    </dgm:pt>
    <dgm:pt modelId="{9365AE0F-F445-4EE3-ADDF-27EF84964DE4}" type="pres">
      <dgm:prSet presAssocID="{203DE1CD-374B-42C6-A89F-8732E4EBBD07}" presName="connectorText" presStyleLbl="sibTrans2D1" presStyleIdx="2" presStyleCnt="5"/>
      <dgm:spPr/>
    </dgm:pt>
    <dgm:pt modelId="{5E0BA2A4-D06E-4839-9FCA-A96B0E7BD1E6}" type="pres">
      <dgm:prSet presAssocID="{88719E1B-45BF-43CB-86CF-2E786C3889AF}" presName="node" presStyleLbl="node1" presStyleIdx="3" presStyleCnt="6">
        <dgm:presLayoutVars>
          <dgm:bulletEnabled val="1"/>
        </dgm:presLayoutVars>
      </dgm:prSet>
      <dgm:spPr/>
    </dgm:pt>
    <dgm:pt modelId="{2994BB04-E2DF-4D12-9BFE-A67772CB4A81}" type="pres">
      <dgm:prSet presAssocID="{AFBA4CE8-A96A-41CE-837B-E602C483AF2C}" presName="sibTrans" presStyleLbl="sibTrans2D1" presStyleIdx="3" presStyleCnt="5"/>
      <dgm:spPr/>
    </dgm:pt>
    <dgm:pt modelId="{FF078C3F-FE91-49FF-B649-D8EF219CA8DF}" type="pres">
      <dgm:prSet presAssocID="{AFBA4CE8-A96A-41CE-837B-E602C483AF2C}" presName="connectorText" presStyleLbl="sibTrans2D1" presStyleIdx="3" presStyleCnt="5"/>
      <dgm:spPr/>
    </dgm:pt>
    <dgm:pt modelId="{7FA26FC8-C23F-49F6-8FF0-4E0BA8AFF0B6}" type="pres">
      <dgm:prSet presAssocID="{303D0E78-8AE6-4CCA-8ED2-8EE9E41B361E}" presName="node" presStyleLbl="node1" presStyleIdx="4" presStyleCnt="6">
        <dgm:presLayoutVars>
          <dgm:bulletEnabled val="1"/>
        </dgm:presLayoutVars>
      </dgm:prSet>
      <dgm:spPr/>
    </dgm:pt>
    <dgm:pt modelId="{CF728AE7-8DE4-488F-A670-AE4BC63E142B}" type="pres">
      <dgm:prSet presAssocID="{6F2793F5-75F1-40C7-A582-98982DEF2724}" presName="sibTrans" presStyleLbl="sibTrans2D1" presStyleIdx="4" presStyleCnt="5"/>
      <dgm:spPr/>
    </dgm:pt>
    <dgm:pt modelId="{0C136C45-F3E0-4A59-A8C5-2313699C384A}" type="pres">
      <dgm:prSet presAssocID="{6F2793F5-75F1-40C7-A582-98982DEF2724}" presName="connectorText" presStyleLbl="sibTrans2D1" presStyleIdx="4" presStyleCnt="5"/>
      <dgm:spPr/>
    </dgm:pt>
    <dgm:pt modelId="{51875048-171F-4F69-A1BA-182C53FE3C16}" type="pres">
      <dgm:prSet presAssocID="{5EE9DD99-828C-46E3-9A20-66198CD8A5AE}" presName="node" presStyleLbl="node1" presStyleIdx="5" presStyleCnt="6">
        <dgm:presLayoutVars>
          <dgm:bulletEnabled val="1"/>
        </dgm:presLayoutVars>
      </dgm:prSet>
      <dgm:spPr/>
    </dgm:pt>
  </dgm:ptLst>
  <dgm:cxnLst>
    <dgm:cxn modelId="{98ACA902-AE91-41B7-B0EA-CE8E6FD3FD59}" type="presOf" srcId="{0C94069F-F530-4746-8FFA-4B066AC185F1}" destId="{BE7C116F-7F01-4B83-8F9C-360DC939E253}" srcOrd="1" destOrd="0" presId="urn:microsoft.com/office/officeart/2005/8/layout/process5"/>
    <dgm:cxn modelId="{7E5C9D0D-13CB-434B-B4D0-D96F1F34EB1A}" type="presOf" srcId="{7ADCD049-1D2E-4773-97D2-2BFB0046A515}" destId="{A29839AF-1D1F-4ACE-B4F9-89395476151C}" srcOrd="0" destOrd="0" presId="urn:microsoft.com/office/officeart/2005/8/layout/process5"/>
    <dgm:cxn modelId="{B2E7FB12-890A-403D-ABFB-59110C9864DD}" type="presOf" srcId="{62FF8EB9-4212-4664-9B97-B4393B593199}" destId="{BD0DE36D-CF93-44CD-9969-6E56803ECC85}" srcOrd="0" destOrd="0" presId="urn:microsoft.com/office/officeart/2005/8/layout/process5"/>
    <dgm:cxn modelId="{7DE1ED5D-18A5-45E2-9A44-D0592F6F870F}" type="presOf" srcId="{203DE1CD-374B-42C6-A89F-8732E4EBBD07}" destId="{FB04D861-2508-4CE4-B9F0-781B2E7F9905}" srcOrd="0" destOrd="0" presId="urn:microsoft.com/office/officeart/2005/8/layout/process5"/>
    <dgm:cxn modelId="{14CF6042-F249-4D53-9B42-F120FD9D1CF5}" type="presOf" srcId="{AFBA4CE8-A96A-41CE-837B-E602C483AF2C}" destId="{FF078C3F-FE91-49FF-B649-D8EF219CA8DF}" srcOrd="1" destOrd="0" presId="urn:microsoft.com/office/officeart/2005/8/layout/process5"/>
    <dgm:cxn modelId="{EDEE2863-9115-436D-96B1-D24EA9A6DC8F}" type="presOf" srcId="{203DE1CD-374B-42C6-A89F-8732E4EBBD07}" destId="{9365AE0F-F445-4EE3-ADDF-27EF84964DE4}" srcOrd="1" destOrd="0" presId="urn:microsoft.com/office/officeart/2005/8/layout/process5"/>
    <dgm:cxn modelId="{26BAD844-A1AA-4B18-B59D-F7B209B50C4F}" srcId="{B37BF85C-165D-4607-B3D2-64D477FBE115}" destId="{7ADCD049-1D2E-4773-97D2-2BFB0046A515}" srcOrd="2" destOrd="0" parTransId="{25EF8588-382D-4D82-B1DC-E627409E8A56}" sibTransId="{203DE1CD-374B-42C6-A89F-8732E4EBBD07}"/>
    <dgm:cxn modelId="{79A4156D-8B46-4C32-AEF3-9602F55D629B}" srcId="{B37BF85C-165D-4607-B3D2-64D477FBE115}" destId="{88719E1B-45BF-43CB-86CF-2E786C3889AF}" srcOrd="3" destOrd="0" parTransId="{553A70F9-396A-4CB1-A577-EE47999E07AB}" sibTransId="{AFBA4CE8-A96A-41CE-837B-E602C483AF2C}"/>
    <dgm:cxn modelId="{1C7BC676-7997-47C3-A46D-CD513CC0E6AF}" srcId="{B37BF85C-165D-4607-B3D2-64D477FBE115}" destId="{3C8EB3F1-EEA8-4BB1-BC55-BB9F16417F4F}" srcOrd="1" destOrd="0" parTransId="{E2DD7685-39A6-43D5-A152-6107A9A6D209}" sibTransId="{0C94069F-F530-4746-8FFA-4B066AC185F1}"/>
    <dgm:cxn modelId="{3F161777-A648-4A79-9AB8-B178C0A0EC74}" type="presOf" srcId="{AFBA4CE8-A96A-41CE-837B-E602C483AF2C}" destId="{2994BB04-E2DF-4D12-9BFE-A67772CB4A81}" srcOrd="0" destOrd="0" presId="urn:microsoft.com/office/officeart/2005/8/layout/process5"/>
    <dgm:cxn modelId="{DCEA1258-630C-4044-AD55-A6BD613C0A48}" type="presOf" srcId="{303D0E78-8AE6-4CCA-8ED2-8EE9E41B361E}" destId="{7FA26FC8-C23F-49F6-8FF0-4E0BA8AFF0B6}" srcOrd="0" destOrd="0" presId="urn:microsoft.com/office/officeart/2005/8/layout/process5"/>
    <dgm:cxn modelId="{8F12FF79-0598-4C7B-8848-C6E26E42E0E2}" type="presOf" srcId="{6F2793F5-75F1-40C7-A582-98982DEF2724}" destId="{CF728AE7-8DE4-488F-A670-AE4BC63E142B}" srcOrd="0" destOrd="0" presId="urn:microsoft.com/office/officeart/2005/8/layout/process5"/>
    <dgm:cxn modelId="{3C41467A-BEC3-4345-9805-BF65CD7E3DDE}" type="presOf" srcId="{0C94069F-F530-4746-8FFA-4B066AC185F1}" destId="{E4C9992C-DECC-4A62-93F6-BBB3A119A52F}" srcOrd="0" destOrd="0" presId="urn:microsoft.com/office/officeart/2005/8/layout/process5"/>
    <dgm:cxn modelId="{F593937A-A525-4072-8B8E-E81553722E69}" type="presOf" srcId="{5EE9DD99-828C-46E3-9A20-66198CD8A5AE}" destId="{51875048-171F-4F69-A1BA-182C53FE3C16}" srcOrd="0" destOrd="0" presId="urn:microsoft.com/office/officeart/2005/8/layout/process5"/>
    <dgm:cxn modelId="{3230C77C-0397-48D0-900C-EE2692F1FD47}" type="presOf" srcId="{3C8EB3F1-EEA8-4BB1-BC55-BB9F16417F4F}" destId="{2E79D83A-EFC1-4F68-8595-FFC6214B099B}" srcOrd="0" destOrd="0" presId="urn:microsoft.com/office/officeart/2005/8/layout/process5"/>
    <dgm:cxn modelId="{CCE5B592-1EFC-4519-8741-16F38115D20D}" type="presOf" srcId="{B37BF85C-165D-4607-B3D2-64D477FBE115}" destId="{A3516209-D33F-4419-8A0E-5B3AC3D45452}" srcOrd="0" destOrd="0" presId="urn:microsoft.com/office/officeart/2005/8/layout/process5"/>
    <dgm:cxn modelId="{9A9D95A3-2C8C-4FEE-9CF9-BD926829E334}" srcId="{B37BF85C-165D-4607-B3D2-64D477FBE115}" destId="{6783DEE7-B8B5-4F8C-BA20-051473910C7D}" srcOrd="0" destOrd="0" parTransId="{4C2C9B03-9E74-497C-8EC2-D33DE10C76BB}" sibTransId="{62FF8EB9-4212-4664-9B97-B4393B593199}"/>
    <dgm:cxn modelId="{1B2C6CA4-B426-4BA6-96EC-FCA01D04F8AE}" srcId="{B37BF85C-165D-4607-B3D2-64D477FBE115}" destId="{303D0E78-8AE6-4CCA-8ED2-8EE9E41B361E}" srcOrd="4" destOrd="0" parTransId="{066329C9-7340-4B92-B13D-3A2878FC3C36}" sibTransId="{6F2793F5-75F1-40C7-A582-98982DEF2724}"/>
    <dgm:cxn modelId="{85C392AA-5B38-464A-8B0E-E2E3B7F8C758}" type="presOf" srcId="{6783DEE7-B8B5-4F8C-BA20-051473910C7D}" destId="{B1ACAF37-DD36-4784-BABA-E84F7A823963}" srcOrd="0" destOrd="0" presId="urn:microsoft.com/office/officeart/2005/8/layout/process5"/>
    <dgm:cxn modelId="{871F47E0-2647-4280-9095-75518066C921}" type="presOf" srcId="{88719E1B-45BF-43CB-86CF-2E786C3889AF}" destId="{5E0BA2A4-D06E-4839-9FCA-A96B0E7BD1E6}" srcOrd="0" destOrd="0" presId="urn:microsoft.com/office/officeart/2005/8/layout/process5"/>
    <dgm:cxn modelId="{9534E3F4-75C9-4463-AC1F-5D1664EB6923}" srcId="{B37BF85C-165D-4607-B3D2-64D477FBE115}" destId="{5EE9DD99-828C-46E3-9A20-66198CD8A5AE}" srcOrd="5" destOrd="0" parTransId="{03E3C5C9-0A38-4BC5-93EA-595DC1457ADE}" sibTransId="{4B795F24-0D5E-4C9E-AE4B-C6558BF1899E}"/>
    <dgm:cxn modelId="{70EEF3F4-5BA7-4B47-A9AB-4108E754B68F}" type="presOf" srcId="{6F2793F5-75F1-40C7-A582-98982DEF2724}" destId="{0C136C45-F3E0-4A59-A8C5-2313699C384A}" srcOrd="1" destOrd="0" presId="urn:microsoft.com/office/officeart/2005/8/layout/process5"/>
    <dgm:cxn modelId="{5A8D22F8-69E1-45D2-BDB0-618E33D2D204}" type="presOf" srcId="{62FF8EB9-4212-4664-9B97-B4393B593199}" destId="{47EC1AE1-3EDB-471D-B65C-6A696AB5ACD6}" srcOrd="1" destOrd="0" presId="urn:microsoft.com/office/officeart/2005/8/layout/process5"/>
    <dgm:cxn modelId="{84D30D2E-8215-451A-AE3D-ED1A37AF9354}" type="presParOf" srcId="{A3516209-D33F-4419-8A0E-5B3AC3D45452}" destId="{B1ACAF37-DD36-4784-BABA-E84F7A823963}" srcOrd="0" destOrd="0" presId="urn:microsoft.com/office/officeart/2005/8/layout/process5"/>
    <dgm:cxn modelId="{E9AF6B9F-D64B-49F5-9B4E-D7DB45B3FF18}" type="presParOf" srcId="{A3516209-D33F-4419-8A0E-5B3AC3D45452}" destId="{BD0DE36D-CF93-44CD-9969-6E56803ECC85}" srcOrd="1" destOrd="0" presId="urn:microsoft.com/office/officeart/2005/8/layout/process5"/>
    <dgm:cxn modelId="{18201D98-DC17-4469-9258-8694BE0AF62B}" type="presParOf" srcId="{BD0DE36D-CF93-44CD-9969-6E56803ECC85}" destId="{47EC1AE1-3EDB-471D-B65C-6A696AB5ACD6}" srcOrd="0" destOrd="0" presId="urn:microsoft.com/office/officeart/2005/8/layout/process5"/>
    <dgm:cxn modelId="{40EEDD78-4DFC-4423-9BEA-B34977C27C5B}" type="presParOf" srcId="{A3516209-D33F-4419-8A0E-5B3AC3D45452}" destId="{2E79D83A-EFC1-4F68-8595-FFC6214B099B}" srcOrd="2" destOrd="0" presId="urn:microsoft.com/office/officeart/2005/8/layout/process5"/>
    <dgm:cxn modelId="{5B4DB8A9-79DB-496C-AF6D-726592EA3E3D}" type="presParOf" srcId="{A3516209-D33F-4419-8A0E-5B3AC3D45452}" destId="{E4C9992C-DECC-4A62-93F6-BBB3A119A52F}" srcOrd="3" destOrd="0" presId="urn:microsoft.com/office/officeart/2005/8/layout/process5"/>
    <dgm:cxn modelId="{5E5A3D5E-27E4-4D1E-8CBB-E78AA7B4918F}" type="presParOf" srcId="{E4C9992C-DECC-4A62-93F6-BBB3A119A52F}" destId="{BE7C116F-7F01-4B83-8F9C-360DC939E253}" srcOrd="0" destOrd="0" presId="urn:microsoft.com/office/officeart/2005/8/layout/process5"/>
    <dgm:cxn modelId="{E8C3AD29-7E20-439B-895F-4BB15A6818E1}" type="presParOf" srcId="{A3516209-D33F-4419-8A0E-5B3AC3D45452}" destId="{A29839AF-1D1F-4ACE-B4F9-89395476151C}" srcOrd="4" destOrd="0" presId="urn:microsoft.com/office/officeart/2005/8/layout/process5"/>
    <dgm:cxn modelId="{084C1B7C-CCBA-42CD-9CAE-3AC3EB1FB7E8}" type="presParOf" srcId="{A3516209-D33F-4419-8A0E-5B3AC3D45452}" destId="{FB04D861-2508-4CE4-B9F0-781B2E7F9905}" srcOrd="5" destOrd="0" presId="urn:microsoft.com/office/officeart/2005/8/layout/process5"/>
    <dgm:cxn modelId="{6D17F713-26CF-43C1-8304-196880CBA1E5}" type="presParOf" srcId="{FB04D861-2508-4CE4-B9F0-781B2E7F9905}" destId="{9365AE0F-F445-4EE3-ADDF-27EF84964DE4}" srcOrd="0" destOrd="0" presId="urn:microsoft.com/office/officeart/2005/8/layout/process5"/>
    <dgm:cxn modelId="{7C835857-26F9-4DC6-ABAC-BD6838B47744}" type="presParOf" srcId="{A3516209-D33F-4419-8A0E-5B3AC3D45452}" destId="{5E0BA2A4-D06E-4839-9FCA-A96B0E7BD1E6}" srcOrd="6" destOrd="0" presId="urn:microsoft.com/office/officeart/2005/8/layout/process5"/>
    <dgm:cxn modelId="{2EE89A81-0B01-44DB-946C-F4F926F1330F}" type="presParOf" srcId="{A3516209-D33F-4419-8A0E-5B3AC3D45452}" destId="{2994BB04-E2DF-4D12-9BFE-A67772CB4A81}" srcOrd="7" destOrd="0" presId="urn:microsoft.com/office/officeart/2005/8/layout/process5"/>
    <dgm:cxn modelId="{307BF82B-4252-424A-A22B-6E0920BDBEBD}" type="presParOf" srcId="{2994BB04-E2DF-4D12-9BFE-A67772CB4A81}" destId="{FF078C3F-FE91-49FF-B649-D8EF219CA8DF}" srcOrd="0" destOrd="0" presId="urn:microsoft.com/office/officeart/2005/8/layout/process5"/>
    <dgm:cxn modelId="{D9E9AE24-B754-4599-ADD8-4D117314D2B5}" type="presParOf" srcId="{A3516209-D33F-4419-8A0E-5B3AC3D45452}" destId="{7FA26FC8-C23F-49F6-8FF0-4E0BA8AFF0B6}" srcOrd="8" destOrd="0" presId="urn:microsoft.com/office/officeart/2005/8/layout/process5"/>
    <dgm:cxn modelId="{DC3565ED-1FD7-4665-9736-A3CB94BD3211}" type="presParOf" srcId="{A3516209-D33F-4419-8A0E-5B3AC3D45452}" destId="{CF728AE7-8DE4-488F-A670-AE4BC63E142B}" srcOrd="9" destOrd="0" presId="urn:microsoft.com/office/officeart/2005/8/layout/process5"/>
    <dgm:cxn modelId="{E2A58D54-1C18-4F61-8F0C-FC0D9681E338}" type="presParOf" srcId="{CF728AE7-8DE4-488F-A670-AE4BC63E142B}" destId="{0C136C45-F3E0-4A59-A8C5-2313699C384A}" srcOrd="0" destOrd="0" presId="urn:microsoft.com/office/officeart/2005/8/layout/process5"/>
    <dgm:cxn modelId="{E8AFB904-923C-4748-B8EA-329F12B96AA6}" type="presParOf" srcId="{A3516209-D33F-4419-8A0E-5B3AC3D45452}" destId="{51875048-171F-4F69-A1BA-182C53FE3C16}"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37BF85C-165D-4607-B3D2-64D477FBE115}" type="doc">
      <dgm:prSet loTypeId="urn:microsoft.com/office/officeart/2005/8/layout/process5" loCatId="process" qsTypeId="urn:microsoft.com/office/officeart/2005/8/quickstyle/3d4" qsCatId="3D" csTypeId="urn:microsoft.com/office/officeart/2005/8/colors/accent0_3" csCatId="mainScheme" phldr="1"/>
      <dgm:spPr/>
      <dgm:t>
        <a:bodyPr/>
        <a:lstStyle/>
        <a:p>
          <a:endParaRPr lang="en-US"/>
        </a:p>
      </dgm:t>
    </dgm:pt>
    <dgm:pt modelId="{6783DEE7-B8B5-4F8C-BA20-051473910C7D}">
      <dgm:prSet phldrT="[Text]"/>
      <dgm:spPr/>
      <dgm:t>
        <a:bodyPr/>
        <a:lstStyle/>
        <a:p>
          <a:r>
            <a:rPr lang="en-US" dirty="0"/>
            <a:t>Blind Bet</a:t>
          </a:r>
        </a:p>
      </dgm:t>
    </dgm:pt>
    <dgm:pt modelId="{4C2C9B03-9E74-497C-8EC2-D33DE10C76BB}" type="parTrans" cxnId="{9A9D95A3-2C8C-4FEE-9CF9-BD926829E334}">
      <dgm:prSet/>
      <dgm:spPr/>
      <dgm:t>
        <a:bodyPr/>
        <a:lstStyle/>
        <a:p>
          <a:endParaRPr lang="en-US"/>
        </a:p>
      </dgm:t>
    </dgm:pt>
    <dgm:pt modelId="{62FF8EB9-4212-4664-9B97-B4393B593199}" type="sibTrans" cxnId="{9A9D95A3-2C8C-4FEE-9CF9-BD926829E334}">
      <dgm:prSet/>
      <dgm:spPr/>
      <dgm:t>
        <a:bodyPr/>
        <a:lstStyle/>
        <a:p>
          <a:endParaRPr lang="en-US"/>
        </a:p>
      </dgm:t>
    </dgm:pt>
    <dgm:pt modelId="{3C8EB3F1-EEA8-4BB1-BC55-BB9F16417F4F}">
      <dgm:prSet phldrT="[Text]"/>
      <dgm:spPr/>
      <dgm:t>
        <a:bodyPr/>
        <a:lstStyle/>
        <a:p>
          <a:r>
            <a:rPr lang="en-US" dirty="0"/>
            <a:t>Deal 2 down</a:t>
          </a:r>
        </a:p>
      </dgm:t>
    </dgm:pt>
    <dgm:pt modelId="{E2DD7685-39A6-43D5-A152-6107A9A6D209}" type="parTrans" cxnId="{1C7BC676-7997-47C3-A46D-CD513CC0E6AF}">
      <dgm:prSet/>
      <dgm:spPr/>
      <dgm:t>
        <a:bodyPr/>
        <a:lstStyle/>
        <a:p>
          <a:endParaRPr lang="en-US"/>
        </a:p>
      </dgm:t>
    </dgm:pt>
    <dgm:pt modelId="{0C94069F-F530-4746-8FFA-4B066AC185F1}" type="sibTrans" cxnId="{1C7BC676-7997-47C3-A46D-CD513CC0E6AF}">
      <dgm:prSet/>
      <dgm:spPr/>
      <dgm:t>
        <a:bodyPr/>
        <a:lstStyle/>
        <a:p>
          <a:endParaRPr lang="en-US"/>
        </a:p>
      </dgm:t>
    </dgm:pt>
    <dgm:pt modelId="{7ADCD049-1D2E-4773-97D2-2BFB0046A515}">
      <dgm:prSet phldrT="[Text]"/>
      <dgm:spPr/>
      <dgm:t>
        <a:bodyPr/>
        <a:lstStyle/>
        <a:p>
          <a:r>
            <a:rPr lang="en-US" dirty="0"/>
            <a:t>Betting Round</a:t>
          </a:r>
        </a:p>
        <a:p>
          <a:r>
            <a:rPr lang="en-US" dirty="0"/>
            <a:t>(left of blind)</a:t>
          </a:r>
        </a:p>
      </dgm:t>
    </dgm:pt>
    <dgm:pt modelId="{25EF8588-382D-4D82-B1DC-E627409E8A56}" type="parTrans" cxnId="{26BAD844-A1AA-4B18-B59D-F7B209B50C4F}">
      <dgm:prSet/>
      <dgm:spPr/>
      <dgm:t>
        <a:bodyPr/>
        <a:lstStyle/>
        <a:p>
          <a:endParaRPr lang="en-US"/>
        </a:p>
      </dgm:t>
    </dgm:pt>
    <dgm:pt modelId="{203DE1CD-374B-42C6-A89F-8732E4EBBD07}" type="sibTrans" cxnId="{26BAD844-A1AA-4B18-B59D-F7B209B50C4F}">
      <dgm:prSet/>
      <dgm:spPr/>
      <dgm:t>
        <a:bodyPr/>
        <a:lstStyle/>
        <a:p>
          <a:endParaRPr lang="en-US"/>
        </a:p>
      </dgm:t>
    </dgm:pt>
    <dgm:pt modelId="{FEA9F166-840A-474C-9995-F04A002CC935}">
      <dgm:prSet phldrT="[Text]"/>
      <dgm:spPr/>
      <dgm:t>
        <a:bodyPr/>
        <a:lstStyle/>
        <a:p>
          <a:r>
            <a:rPr lang="en-US" dirty="0"/>
            <a:t>Deal Flop</a:t>
          </a:r>
          <a:br>
            <a:rPr lang="en-US" dirty="0"/>
          </a:br>
          <a:r>
            <a:rPr lang="en-US" dirty="0"/>
            <a:t>(3 common)</a:t>
          </a:r>
        </a:p>
      </dgm:t>
    </dgm:pt>
    <dgm:pt modelId="{E5281466-9D90-4D1A-B210-2FD0658E4D4B}" type="parTrans" cxnId="{FA67672A-13B6-422E-B02A-B6784951B8BC}">
      <dgm:prSet/>
      <dgm:spPr/>
      <dgm:t>
        <a:bodyPr/>
        <a:lstStyle/>
        <a:p>
          <a:endParaRPr lang="en-US"/>
        </a:p>
      </dgm:t>
    </dgm:pt>
    <dgm:pt modelId="{A32FA6B1-FC38-43EB-8AB2-65081507ED19}" type="sibTrans" cxnId="{FA67672A-13B6-422E-B02A-B6784951B8BC}">
      <dgm:prSet/>
      <dgm:spPr/>
      <dgm:t>
        <a:bodyPr/>
        <a:lstStyle/>
        <a:p>
          <a:endParaRPr lang="en-US"/>
        </a:p>
      </dgm:t>
    </dgm:pt>
    <dgm:pt modelId="{1A58B8EB-523A-4D96-981E-51DF17FBB79E}">
      <dgm:prSet phldrT="[Text]"/>
      <dgm:spPr/>
      <dgm:t>
        <a:bodyPr/>
        <a:lstStyle/>
        <a:p>
          <a:r>
            <a:rPr lang="en-US" dirty="0"/>
            <a:t>Betting Round</a:t>
          </a:r>
        </a:p>
        <a:p>
          <a:r>
            <a:rPr lang="en-US" dirty="0"/>
            <a:t>(left of blind)</a:t>
          </a:r>
        </a:p>
      </dgm:t>
    </dgm:pt>
    <dgm:pt modelId="{3B21EA13-22E1-44B0-9469-BB1FBC924281}" type="parTrans" cxnId="{DFFF614E-5593-428A-AA32-EA57047A1780}">
      <dgm:prSet/>
      <dgm:spPr/>
      <dgm:t>
        <a:bodyPr/>
        <a:lstStyle/>
        <a:p>
          <a:endParaRPr lang="en-US"/>
        </a:p>
      </dgm:t>
    </dgm:pt>
    <dgm:pt modelId="{72E07545-BAE5-455C-A58E-3D929F6332AB}" type="sibTrans" cxnId="{DFFF614E-5593-428A-AA32-EA57047A1780}">
      <dgm:prSet/>
      <dgm:spPr/>
      <dgm:t>
        <a:bodyPr/>
        <a:lstStyle/>
        <a:p>
          <a:endParaRPr lang="en-US"/>
        </a:p>
      </dgm:t>
    </dgm:pt>
    <dgm:pt modelId="{C00CE88E-7B7C-44CD-80CB-86D275AE0514}">
      <dgm:prSet phldrT="[Text]"/>
      <dgm:spPr/>
      <dgm:t>
        <a:bodyPr/>
        <a:lstStyle/>
        <a:p>
          <a:r>
            <a:rPr lang="en-US" dirty="0"/>
            <a:t>Deal Turn</a:t>
          </a:r>
          <a:br>
            <a:rPr lang="en-US" dirty="0"/>
          </a:br>
          <a:r>
            <a:rPr lang="en-US" dirty="0"/>
            <a:t>(1 common)</a:t>
          </a:r>
        </a:p>
      </dgm:t>
    </dgm:pt>
    <dgm:pt modelId="{0E9FB7AD-9700-40FD-81A3-C8DAB540D2F2}" type="parTrans" cxnId="{0F15FC51-F43A-49FE-8360-30528FAC2F71}">
      <dgm:prSet/>
      <dgm:spPr/>
      <dgm:t>
        <a:bodyPr/>
        <a:lstStyle/>
        <a:p>
          <a:endParaRPr lang="en-US"/>
        </a:p>
      </dgm:t>
    </dgm:pt>
    <dgm:pt modelId="{E71C0BDE-087F-451E-A5C1-611367B322B9}" type="sibTrans" cxnId="{0F15FC51-F43A-49FE-8360-30528FAC2F71}">
      <dgm:prSet/>
      <dgm:spPr/>
      <dgm:t>
        <a:bodyPr/>
        <a:lstStyle/>
        <a:p>
          <a:endParaRPr lang="en-US"/>
        </a:p>
      </dgm:t>
    </dgm:pt>
    <dgm:pt modelId="{8EDEDFAD-355B-475E-837E-D55C4ECC273D}">
      <dgm:prSet phldrT="[Text]"/>
      <dgm:spPr/>
      <dgm:t>
        <a:bodyPr/>
        <a:lstStyle/>
        <a:p>
          <a:r>
            <a:rPr lang="en-US" dirty="0"/>
            <a:t>Betting Round</a:t>
          </a:r>
        </a:p>
        <a:p>
          <a:r>
            <a:rPr lang="en-US" dirty="0"/>
            <a:t>(left of blind)</a:t>
          </a:r>
        </a:p>
      </dgm:t>
    </dgm:pt>
    <dgm:pt modelId="{5C0B1F98-2253-4AF0-B496-A1D877349CEE}" type="parTrans" cxnId="{177FA9EE-47EB-48CF-8A08-CC91645B573A}">
      <dgm:prSet/>
      <dgm:spPr/>
      <dgm:t>
        <a:bodyPr/>
        <a:lstStyle/>
        <a:p>
          <a:endParaRPr lang="en-US"/>
        </a:p>
      </dgm:t>
    </dgm:pt>
    <dgm:pt modelId="{50A5631C-7F43-4DE4-8BA9-2DD0509BBA90}" type="sibTrans" cxnId="{177FA9EE-47EB-48CF-8A08-CC91645B573A}">
      <dgm:prSet/>
      <dgm:spPr/>
      <dgm:t>
        <a:bodyPr/>
        <a:lstStyle/>
        <a:p>
          <a:endParaRPr lang="en-US"/>
        </a:p>
      </dgm:t>
    </dgm:pt>
    <dgm:pt modelId="{F91ADC9A-BDE2-4A7F-AE2B-693D8F3C2336}">
      <dgm:prSet phldrT="[Text]"/>
      <dgm:spPr/>
      <dgm:t>
        <a:bodyPr/>
        <a:lstStyle/>
        <a:p>
          <a:r>
            <a:rPr lang="en-US" dirty="0"/>
            <a:t>Deal River</a:t>
          </a:r>
          <a:br>
            <a:rPr lang="en-US" dirty="0"/>
          </a:br>
          <a:r>
            <a:rPr lang="en-US" dirty="0"/>
            <a:t>(1 common)</a:t>
          </a:r>
        </a:p>
      </dgm:t>
    </dgm:pt>
    <dgm:pt modelId="{C03A183E-BC07-42E6-AC6A-3F0F25754817}" type="parTrans" cxnId="{67286CD4-78B3-4757-B5E4-8C5FFA230FA3}">
      <dgm:prSet/>
      <dgm:spPr/>
      <dgm:t>
        <a:bodyPr/>
        <a:lstStyle/>
        <a:p>
          <a:endParaRPr lang="en-US"/>
        </a:p>
      </dgm:t>
    </dgm:pt>
    <dgm:pt modelId="{C05EE7A6-0BD8-4AC1-BDA7-D9C7A0EACC7E}" type="sibTrans" cxnId="{67286CD4-78B3-4757-B5E4-8C5FFA230FA3}">
      <dgm:prSet/>
      <dgm:spPr/>
      <dgm:t>
        <a:bodyPr/>
        <a:lstStyle/>
        <a:p>
          <a:endParaRPr lang="en-US"/>
        </a:p>
      </dgm:t>
    </dgm:pt>
    <dgm:pt modelId="{5EE9DD99-828C-46E3-9A20-66198CD8A5AE}">
      <dgm:prSet phldrT="[Text]"/>
      <dgm:spPr/>
      <dgm:t>
        <a:bodyPr/>
        <a:lstStyle/>
        <a:p>
          <a:r>
            <a:rPr lang="en-US" dirty="0"/>
            <a:t>Showdown</a:t>
          </a:r>
        </a:p>
      </dgm:t>
    </dgm:pt>
    <dgm:pt modelId="{03E3C5C9-0A38-4BC5-93EA-595DC1457ADE}" type="parTrans" cxnId="{9534E3F4-75C9-4463-AC1F-5D1664EB6923}">
      <dgm:prSet/>
      <dgm:spPr/>
      <dgm:t>
        <a:bodyPr/>
        <a:lstStyle/>
        <a:p>
          <a:endParaRPr lang="en-US"/>
        </a:p>
      </dgm:t>
    </dgm:pt>
    <dgm:pt modelId="{4B795F24-0D5E-4C9E-AE4B-C6558BF1899E}" type="sibTrans" cxnId="{9534E3F4-75C9-4463-AC1F-5D1664EB6923}">
      <dgm:prSet/>
      <dgm:spPr/>
      <dgm:t>
        <a:bodyPr/>
        <a:lstStyle/>
        <a:p>
          <a:endParaRPr lang="en-US"/>
        </a:p>
      </dgm:t>
    </dgm:pt>
    <dgm:pt modelId="{7693A02E-A1A7-4A02-9C39-C860052C932D}">
      <dgm:prSet phldrT="[Text]"/>
      <dgm:spPr/>
      <dgm:t>
        <a:bodyPr/>
        <a:lstStyle/>
        <a:p>
          <a:r>
            <a:rPr lang="en-US" dirty="0"/>
            <a:t>Betting Round</a:t>
          </a:r>
        </a:p>
        <a:p>
          <a:r>
            <a:rPr lang="en-US" dirty="0"/>
            <a:t>(left of blind)</a:t>
          </a:r>
        </a:p>
      </dgm:t>
    </dgm:pt>
    <dgm:pt modelId="{7AB41CCB-EC79-40F7-8F21-F7727A010706}" type="parTrans" cxnId="{C2B98856-34E6-4852-BE18-47933AEA3BFE}">
      <dgm:prSet/>
      <dgm:spPr/>
      <dgm:t>
        <a:bodyPr/>
        <a:lstStyle/>
        <a:p>
          <a:endParaRPr lang="en-US"/>
        </a:p>
      </dgm:t>
    </dgm:pt>
    <dgm:pt modelId="{4E6418F7-1F3B-49A4-B31E-61889BE9355F}" type="sibTrans" cxnId="{C2B98856-34E6-4852-BE18-47933AEA3BFE}">
      <dgm:prSet/>
      <dgm:spPr/>
      <dgm:t>
        <a:bodyPr/>
        <a:lstStyle/>
        <a:p>
          <a:endParaRPr lang="en-US"/>
        </a:p>
      </dgm:t>
    </dgm:pt>
    <dgm:pt modelId="{A3516209-D33F-4419-8A0E-5B3AC3D45452}" type="pres">
      <dgm:prSet presAssocID="{B37BF85C-165D-4607-B3D2-64D477FBE115}" presName="diagram" presStyleCnt="0">
        <dgm:presLayoutVars>
          <dgm:dir/>
          <dgm:resizeHandles val="exact"/>
        </dgm:presLayoutVars>
      </dgm:prSet>
      <dgm:spPr/>
    </dgm:pt>
    <dgm:pt modelId="{B1ACAF37-DD36-4784-BABA-E84F7A823963}" type="pres">
      <dgm:prSet presAssocID="{6783DEE7-B8B5-4F8C-BA20-051473910C7D}" presName="node" presStyleLbl="node1" presStyleIdx="0" presStyleCnt="10">
        <dgm:presLayoutVars>
          <dgm:bulletEnabled val="1"/>
        </dgm:presLayoutVars>
      </dgm:prSet>
      <dgm:spPr/>
    </dgm:pt>
    <dgm:pt modelId="{BD0DE36D-CF93-44CD-9969-6E56803ECC85}" type="pres">
      <dgm:prSet presAssocID="{62FF8EB9-4212-4664-9B97-B4393B593199}" presName="sibTrans" presStyleLbl="sibTrans2D1" presStyleIdx="0" presStyleCnt="9"/>
      <dgm:spPr/>
    </dgm:pt>
    <dgm:pt modelId="{47EC1AE1-3EDB-471D-B65C-6A696AB5ACD6}" type="pres">
      <dgm:prSet presAssocID="{62FF8EB9-4212-4664-9B97-B4393B593199}" presName="connectorText" presStyleLbl="sibTrans2D1" presStyleIdx="0" presStyleCnt="9"/>
      <dgm:spPr/>
    </dgm:pt>
    <dgm:pt modelId="{2E79D83A-EFC1-4F68-8595-FFC6214B099B}" type="pres">
      <dgm:prSet presAssocID="{3C8EB3F1-EEA8-4BB1-BC55-BB9F16417F4F}" presName="node" presStyleLbl="node1" presStyleIdx="1" presStyleCnt="10">
        <dgm:presLayoutVars>
          <dgm:bulletEnabled val="1"/>
        </dgm:presLayoutVars>
      </dgm:prSet>
      <dgm:spPr/>
    </dgm:pt>
    <dgm:pt modelId="{E4C9992C-DECC-4A62-93F6-BBB3A119A52F}" type="pres">
      <dgm:prSet presAssocID="{0C94069F-F530-4746-8FFA-4B066AC185F1}" presName="sibTrans" presStyleLbl="sibTrans2D1" presStyleIdx="1" presStyleCnt="9"/>
      <dgm:spPr/>
    </dgm:pt>
    <dgm:pt modelId="{BE7C116F-7F01-4B83-8F9C-360DC939E253}" type="pres">
      <dgm:prSet presAssocID="{0C94069F-F530-4746-8FFA-4B066AC185F1}" presName="connectorText" presStyleLbl="sibTrans2D1" presStyleIdx="1" presStyleCnt="9"/>
      <dgm:spPr/>
    </dgm:pt>
    <dgm:pt modelId="{A29839AF-1D1F-4ACE-B4F9-89395476151C}" type="pres">
      <dgm:prSet presAssocID="{7ADCD049-1D2E-4773-97D2-2BFB0046A515}" presName="node" presStyleLbl="node1" presStyleIdx="2" presStyleCnt="10">
        <dgm:presLayoutVars>
          <dgm:bulletEnabled val="1"/>
        </dgm:presLayoutVars>
      </dgm:prSet>
      <dgm:spPr/>
    </dgm:pt>
    <dgm:pt modelId="{FB04D861-2508-4CE4-B9F0-781B2E7F9905}" type="pres">
      <dgm:prSet presAssocID="{203DE1CD-374B-42C6-A89F-8732E4EBBD07}" presName="sibTrans" presStyleLbl="sibTrans2D1" presStyleIdx="2" presStyleCnt="9"/>
      <dgm:spPr/>
    </dgm:pt>
    <dgm:pt modelId="{9365AE0F-F445-4EE3-ADDF-27EF84964DE4}" type="pres">
      <dgm:prSet presAssocID="{203DE1CD-374B-42C6-A89F-8732E4EBBD07}" presName="connectorText" presStyleLbl="sibTrans2D1" presStyleIdx="2" presStyleCnt="9"/>
      <dgm:spPr/>
    </dgm:pt>
    <dgm:pt modelId="{20F36000-5688-4E72-90C8-EF0892A168B2}" type="pres">
      <dgm:prSet presAssocID="{FEA9F166-840A-474C-9995-F04A002CC935}" presName="node" presStyleLbl="node1" presStyleIdx="3" presStyleCnt="10">
        <dgm:presLayoutVars>
          <dgm:bulletEnabled val="1"/>
        </dgm:presLayoutVars>
      </dgm:prSet>
      <dgm:spPr/>
    </dgm:pt>
    <dgm:pt modelId="{189DF064-246C-4540-91B0-C4477AE4EABE}" type="pres">
      <dgm:prSet presAssocID="{A32FA6B1-FC38-43EB-8AB2-65081507ED19}" presName="sibTrans" presStyleLbl="sibTrans2D1" presStyleIdx="3" presStyleCnt="9"/>
      <dgm:spPr/>
    </dgm:pt>
    <dgm:pt modelId="{DDF000E1-67E8-4DAA-8D22-24F90E3D9F7C}" type="pres">
      <dgm:prSet presAssocID="{A32FA6B1-FC38-43EB-8AB2-65081507ED19}" presName="connectorText" presStyleLbl="sibTrans2D1" presStyleIdx="3" presStyleCnt="9"/>
      <dgm:spPr/>
    </dgm:pt>
    <dgm:pt modelId="{7EF51BC6-4E29-400C-9466-7F70F1CE265B}" type="pres">
      <dgm:prSet presAssocID="{1A58B8EB-523A-4D96-981E-51DF17FBB79E}" presName="node" presStyleLbl="node1" presStyleIdx="4" presStyleCnt="10">
        <dgm:presLayoutVars>
          <dgm:bulletEnabled val="1"/>
        </dgm:presLayoutVars>
      </dgm:prSet>
      <dgm:spPr/>
    </dgm:pt>
    <dgm:pt modelId="{9E0666C6-E5E6-43C1-B378-9451F8F0B563}" type="pres">
      <dgm:prSet presAssocID="{72E07545-BAE5-455C-A58E-3D929F6332AB}" presName="sibTrans" presStyleLbl="sibTrans2D1" presStyleIdx="4" presStyleCnt="9"/>
      <dgm:spPr/>
    </dgm:pt>
    <dgm:pt modelId="{1280D5FE-3533-47D2-BA2B-71979A58A816}" type="pres">
      <dgm:prSet presAssocID="{72E07545-BAE5-455C-A58E-3D929F6332AB}" presName="connectorText" presStyleLbl="sibTrans2D1" presStyleIdx="4" presStyleCnt="9"/>
      <dgm:spPr/>
    </dgm:pt>
    <dgm:pt modelId="{EEEF1775-699A-4B40-9BA6-B722C9635DAA}" type="pres">
      <dgm:prSet presAssocID="{C00CE88E-7B7C-44CD-80CB-86D275AE0514}" presName="node" presStyleLbl="node1" presStyleIdx="5" presStyleCnt="10">
        <dgm:presLayoutVars>
          <dgm:bulletEnabled val="1"/>
        </dgm:presLayoutVars>
      </dgm:prSet>
      <dgm:spPr/>
    </dgm:pt>
    <dgm:pt modelId="{37818F1A-6467-4F52-A280-F32D748279EA}" type="pres">
      <dgm:prSet presAssocID="{E71C0BDE-087F-451E-A5C1-611367B322B9}" presName="sibTrans" presStyleLbl="sibTrans2D1" presStyleIdx="5" presStyleCnt="9"/>
      <dgm:spPr/>
    </dgm:pt>
    <dgm:pt modelId="{B7FAA64D-BCA3-4AAA-8568-9882DB7DA0D5}" type="pres">
      <dgm:prSet presAssocID="{E71C0BDE-087F-451E-A5C1-611367B322B9}" presName="connectorText" presStyleLbl="sibTrans2D1" presStyleIdx="5" presStyleCnt="9"/>
      <dgm:spPr/>
    </dgm:pt>
    <dgm:pt modelId="{4396A920-03D2-40C0-BC5B-B8F2E388F9EE}" type="pres">
      <dgm:prSet presAssocID="{8EDEDFAD-355B-475E-837E-D55C4ECC273D}" presName="node" presStyleLbl="node1" presStyleIdx="6" presStyleCnt="10">
        <dgm:presLayoutVars>
          <dgm:bulletEnabled val="1"/>
        </dgm:presLayoutVars>
      </dgm:prSet>
      <dgm:spPr/>
    </dgm:pt>
    <dgm:pt modelId="{0C2FAC9A-398C-4049-BA31-F261B125A364}" type="pres">
      <dgm:prSet presAssocID="{50A5631C-7F43-4DE4-8BA9-2DD0509BBA90}" presName="sibTrans" presStyleLbl="sibTrans2D1" presStyleIdx="6" presStyleCnt="9"/>
      <dgm:spPr/>
    </dgm:pt>
    <dgm:pt modelId="{0DEB6009-6C5C-4CF5-B6E7-87014FE73023}" type="pres">
      <dgm:prSet presAssocID="{50A5631C-7F43-4DE4-8BA9-2DD0509BBA90}" presName="connectorText" presStyleLbl="sibTrans2D1" presStyleIdx="6" presStyleCnt="9"/>
      <dgm:spPr/>
    </dgm:pt>
    <dgm:pt modelId="{4DDF4E3E-BA5D-456E-8BE5-31A73F7DC539}" type="pres">
      <dgm:prSet presAssocID="{F91ADC9A-BDE2-4A7F-AE2B-693D8F3C2336}" presName="node" presStyleLbl="node1" presStyleIdx="7" presStyleCnt="10">
        <dgm:presLayoutVars>
          <dgm:bulletEnabled val="1"/>
        </dgm:presLayoutVars>
      </dgm:prSet>
      <dgm:spPr/>
    </dgm:pt>
    <dgm:pt modelId="{6EE08345-1568-490F-BF54-95784DE21D87}" type="pres">
      <dgm:prSet presAssocID="{C05EE7A6-0BD8-4AC1-BDA7-D9C7A0EACC7E}" presName="sibTrans" presStyleLbl="sibTrans2D1" presStyleIdx="7" presStyleCnt="9"/>
      <dgm:spPr/>
    </dgm:pt>
    <dgm:pt modelId="{7EE0A85A-FEC6-4BEB-BFB8-8ADDD7359E7D}" type="pres">
      <dgm:prSet presAssocID="{C05EE7A6-0BD8-4AC1-BDA7-D9C7A0EACC7E}" presName="connectorText" presStyleLbl="sibTrans2D1" presStyleIdx="7" presStyleCnt="9"/>
      <dgm:spPr/>
    </dgm:pt>
    <dgm:pt modelId="{3FABFE19-1F6A-4C9F-974B-5B3839302941}" type="pres">
      <dgm:prSet presAssocID="{7693A02E-A1A7-4A02-9C39-C860052C932D}" presName="node" presStyleLbl="node1" presStyleIdx="8" presStyleCnt="10">
        <dgm:presLayoutVars>
          <dgm:bulletEnabled val="1"/>
        </dgm:presLayoutVars>
      </dgm:prSet>
      <dgm:spPr/>
    </dgm:pt>
    <dgm:pt modelId="{9E256A50-1BA6-441A-A701-8D886AE7A1FF}" type="pres">
      <dgm:prSet presAssocID="{4E6418F7-1F3B-49A4-B31E-61889BE9355F}" presName="sibTrans" presStyleLbl="sibTrans2D1" presStyleIdx="8" presStyleCnt="9"/>
      <dgm:spPr/>
    </dgm:pt>
    <dgm:pt modelId="{8AF8FCD2-E79E-4C5F-84E9-CB4A46C414ED}" type="pres">
      <dgm:prSet presAssocID="{4E6418F7-1F3B-49A4-B31E-61889BE9355F}" presName="connectorText" presStyleLbl="sibTrans2D1" presStyleIdx="8" presStyleCnt="9"/>
      <dgm:spPr/>
    </dgm:pt>
    <dgm:pt modelId="{51875048-171F-4F69-A1BA-182C53FE3C16}" type="pres">
      <dgm:prSet presAssocID="{5EE9DD99-828C-46E3-9A20-66198CD8A5AE}" presName="node" presStyleLbl="node1" presStyleIdx="9" presStyleCnt="10">
        <dgm:presLayoutVars>
          <dgm:bulletEnabled val="1"/>
        </dgm:presLayoutVars>
      </dgm:prSet>
      <dgm:spPr/>
    </dgm:pt>
  </dgm:ptLst>
  <dgm:cxnLst>
    <dgm:cxn modelId="{CEB6F102-7742-4A2F-9A11-347CA1958AEE}" type="presOf" srcId="{0C94069F-F530-4746-8FFA-4B066AC185F1}" destId="{E4C9992C-DECC-4A62-93F6-BBB3A119A52F}" srcOrd="0" destOrd="0" presId="urn:microsoft.com/office/officeart/2005/8/layout/process5"/>
    <dgm:cxn modelId="{86116507-587E-4ADD-B20D-35882127860B}" type="presOf" srcId="{6783DEE7-B8B5-4F8C-BA20-051473910C7D}" destId="{B1ACAF37-DD36-4784-BABA-E84F7A823963}" srcOrd="0" destOrd="0" presId="urn:microsoft.com/office/officeart/2005/8/layout/process5"/>
    <dgm:cxn modelId="{BE216210-4679-4716-BC30-BB159DF061F3}" type="presOf" srcId="{62FF8EB9-4212-4664-9B97-B4393B593199}" destId="{BD0DE36D-CF93-44CD-9969-6E56803ECC85}" srcOrd="0" destOrd="0" presId="urn:microsoft.com/office/officeart/2005/8/layout/process5"/>
    <dgm:cxn modelId="{89277217-A7D6-496B-800E-33402B5BADB7}" type="presOf" srcId="{E71C0BDE-087F-451E-A5C1-611367B322B9}" destId="{37818F1A-6467-4F52-A280-F32D748279EA}" srcOrd="0" destOrd="0" presId="urn:microsoft.com/office/officeart/2005/8/layout/process5"/>
    <dgm:cxn modelId="{2E9C1923-9EE0-431A-AFA3-49A26C58B78B}" type="presOf" srcId="{3C8EB3F1-EEA8-4BB1-BC55-BB9F16417F4F}" destId="{2E79D83A-EFC1-4F68-8595-FFC6214B099B}" srcOrd="0" destOrd="0" presId="urn:microsoft.com/office/officeart/2005/8/layout/process5"/>
    <dgm:cxn modelId="{598D5026-3E88-492A-98BC-A4B07B458B66}" type="presOf" srcId="{F91ADC9A-BDE2-4A7F-AE2B-693D8F3C2336}" destId="{4DDF4E3E-BA5D-456E-8BE5-31A73F7DC539}" srcOrd="0" destOrd="0" presId="urn:microsoft.com/office/officeart/2005/8/layout/process5"/>
    <dgm:cxn modelId="{FA67672A-13B6-422E-B02A-B6784951B8BC}" srcId="{B37BF85C-165D-4607-B3D2-64D477FBE115}" destId="{FEA9F166-840A-474C-9995-F04A002CC935}" srcOrd="3" destOrd="0" parTransId="{E5281466-9D90-4D1A-B210-2FD0658E4D4B}" sibTransId="{A32FA6B1-FC38-43EB-8AB2-65081507ED19}"/>
    <dgm:cxn modelId="{A0A3ED2E-5694-462A-99DD-D99D86D77700}" type="presOf" srcId="{203DE1CD-374B-42C6-A89F-8732E4EBBD07}" destId="{FB04D861-2508-4CE4-B9F0-781B2E7F9905}" srcOrd="0" destOrd="0" presId="urn:microsoft.com/office/officeart/2005/8/layout/process5"/>
    <dgm:cxn modelId="{4C60FE39-43EB-4755-ACFB-5BEF53B06362}" type="presOf" srcId="{C00CE88E-7B7C-44CD-80CB-86D275AE0514}" destId="{EEEF1775-699A-4B40-9BA6-B722C9635DAA}" srcOrd="0" destOrd="0" presId="urn:microsoft.com/office/officeart/2005/8/layout/process5"/>
    <dgm:cxn modelId="{8A888A3C-EC06-49AB-A220-CDE6E1309F84}" type="presOf" srcId="{1A58B8EB-523A-4D96-981E-51DF17FBB79E}" destId="{7EF51BC6-4E29-400C-9466-7F70F1CE265B}" srcOrd="0" destOrd="0" presId="urn:microsoft.com/office/officeart/2005/8/layout/process5"/>
    <dgm:cxn modelId="{1995B05E-C8E3-4E1C-8DAC-41D7DFD36A5E}" type="presOf" srcId="{A32FA6B1-FC38-43EB-8AB2-65081507ED19}" destId="{189DF064-246C-4540-91B0-C4477AE4EABE}" srcOrd="0" destOrd="0" presId="urn:microsoft.com/office/officeart/2005/8/layout/process5"/>
    <dgm:cxn modelId="{3F23A060-8CEF-407D-A4C6-149DF328227D}" type="presOf" srcId="{4E6418F7-1F3B-49A4-B31E-61889BE9355F}" destId="{8AF8FCD2-E79E-4C5F-84E9-CB4A46C414ED}" srcOrd="1" destOrd="0" presId="urn:microsoft.com/office/officeart/2005/8/layout/process5"/>
    <dgm:cxn modelId="{26BAD844-A1AA-4B18-B59D-F7B209B50C4F}" srcId="{B37BF85C-165D-4607-B3D2-64D477FBE115}" destId="{7ADCD049-1D2E-4773-97D2-2BFB0046A515}" srcOrd="2" destOrd="0" parTransId="{25EF8588-382D-4D82-B1DC-E627409E8A56}" sibTransId="{203DE1CD-374B-42C6-A89F-8732E4EBBD07}"/>
    <dgm:cxn modelId="{68F44665-A13D-4540-9EE0-5B0C5F589D3D}" type="presOf" srcId="{203DE1CD-374B-42C6-A89F-8732E4EBBD07}" destId="{9365AE0F-F445-4EE3-ADDF-27EF84964DE4}" srcOrd="1" destOrd="0" presId="urn:microsoft.com/office/officeart/2005/8/layout/process5"/>
    <dgm:cxn modelId="{7DFE0749-3DA7-4E42-843E-F575477EDFB5}" type="presOf" srcId="{A32FA6B1-FC38-43EB-8AB2-65081507ED19}" destId="{DDF000E1-67E8-4DAA-8D22-24F90E3D9F7C}" srcOrd="1" destOrd="0" presId="urn:microsoft.com/office/officeart/2005/8/layout/process5"/>
    <dgm:cxn modelId="{38B4BC4A-383C-4AA7-8529-123F8A5FC665}" type="presOf" srcId="{5EE9DD99-828C-46E3-9A20-66198CD8A5AE}" destId="{51875048-171F-4F69-A1BA-182C53FE3C16}" srcOrd="0" destOrd="0" presId="urn:microsoft.com/office/officeart/2005/8/layout/process5"/>
    <dgm:cxn modelId="{76EAD76A-2BFC-4C8B-A35E-A950B11C3C77}" type="presOf" srcId="{62FF8EB9-4212-4664-9B97-B4393B593199}" destId="{47EC1AE1-3EDB-471D-B65C-6A696AB5ACD6}" srcOrd="1" destOrd="0" presId="urn:microsoft.com/office/officeart/2005/8/layout/process5"/>
    <dgm:cxn modelId="{D890706B-4395-4C7B-AAF4-BB5AF35C2E6A}" type="presOf" srcId="{E71C0BDE-087F-451E-A5C1-611367B322B9}" destId="{B7FAA64D-BCA3-4AAA-8568-9882DB7DA0D5}" srcOrd="1" destOrd="0" presId="urn:microsoft.com/office/officeart/2005/8/layout/process5"/>
    <dgm:cxn modelId="{DFFF614E-5593-428A-AA32-EA57047A1780}" srcId="{B37BF85C-165D-4607-B3D2-64D477FBE115}" destId="{1A58B8EB-523A-4D96-981E-51DF17FBB79E}" srcOrd="4" destOrd="0" parTransId="{3B21EA13-22E1-44B0-9469-BB1FBC924281}" sibTransId="{72E07545-BAE5-455C-A58E-3D929F6332AB}"/>
    <dgm:cxn modelId="{0F15FC51-F43A-49FE-8360-30528FAC2F71}" srcId="{B37BF85C-165D-4607-B3D2-64D477FBE115}" destId="{C00CE88E-7B7C-44CD-80CB-86D275AE0514}" srcOrd="5" destOrd="0" parTransId="{0E9FB7AD-9700-40FD-81A3-C8DAB540D2F2}" sibTransId="{E71C0BDE-087F-451E-A5C1-611367B322B9}"/>
    <dgm:cxn modelId="{C2B98856-34E6-4852-BE18-47933AEA3BFE}" srcId="{B37BF85C-165D-4607-B3D2-64D477FBE115}" destId="{7693A02E-A1A7-4A02-9C39-C860052C932D}" srcOrd="8" destOrd="0" parTransId="{7AB41CCB-EC79-40F7-8F21-F7727A010706}" sibTransId="{4E6418F7-1F3B-49A4-B31E-61889BE9355F}"/>
    <dgm:cxn modelId="{1C7BC676-7997-47C3-A46D-CD513CC0E6AF}" srcId="{B37BF85C-165D-4607-B3D2-64D477FBE115}" destId="{3C8EB3F1-EEA8-4BB1-BC55-BB9F16417F4F}" srcOrd="1" destOrd="0" parTransId="{E2DD7685-39A6-43D5-A152-6107A9A6D209}" sibTransId="{0C94069F-F530-4746-8FFA-4B066AC185F1}"/>
    <dgm:cxn modelId="{E034A18E-3DB8-493C-8284-D96F9BF70DF2}" type="presOf" srcId="{FEA9F166-840A-474C-9995-F04A002CC935}" destId="{20F36000-5688-4E72-90C8-EF0892A168B2}" srcOrd="0" destOrd="0" presId="urn:microsoft.com/office/officeart/2005/8/layout/process5"/>
    <dgm:cxn modelId="{84BDF69C-2DC6-4736-93BD-E0D389443EB4}" type="presOf" srcId="{8EDEDFAD-355B-475E-837E-D55C4ECC273D}" destId="{4396A920-03D2-40C0-BC5B-B8F2E388F9EE}" srcOrd="0" destOrd="0" presId="urn:microsoft.com/office/officeart/2005/8/layout/process5"/>
    <dgm:cxn modelId="{9A9D95A3-2C8C-4FEE-9CF9-BD926829E334}" srcId="{B37BF85C-165D-4607-B3D2-64D477FBE115}" destId="{6783DEE7-B8B5-4F8C-BA20-051473910C7D}" srcOrd="0" destOrd="0" parTransId="{4C2C9B03-9E74-497C-8EC2-D33DE10C76BB}" sibTransId="{62FF8EB9-4212-4664-9B97-B4393B593199}"/>
    <dgm:cxn modelId="{EE1453AE-E993-437F-A273-A0E817DDB533}" type="presOf" srcId="{50A5631C-7F43-4DE4-8BA9-2DD0509BBA90}" destId="{0C2FAC9A-398C-4049-BA31-F261B125A364}" srcOrd="0" destOrd="0" presId="urn:microsoft.com/office/officeart/2005/8/layout/process5"/>
    <dgm:cxn modelId="{0016E5B6-FB90-4AC9-A1B0-7E4AF3EC10EE}" type="presOf" srcId="{50A5631C-7F43-4DE4-8BA9-2DD0509BBA90}" destId="{0DEB6009-6C5C-4CF5-B6E7-87014FE73023}" srcOrd="1" destOrd="0" presId="urn:microsoft.com/office/officeart/2005/8/layout/process5"/>
    <dgm:cxn modelId="{26A7ABBF-F829-4C45-8FB1-2E6784448489}" type="presOf" srcId="{7ADCD049-1D2E-4773-97D2-2BFB0046A515}" destId="{A29839AF-1D1F-4ACE-B4F9-89395476151C}" srcOrd="0" destOrd="0" presId="urn:microsoft.com/office/officeart/2005/8/layout/process5"/>
    <dgm:cxn modelId="{0F10DED0-99F2-45BE-A345-9A99E2827023}" type="presOf" srcId="{B37BF85C-165D-4607-B3D2-64D477FBE115}" destId="{A3516209-D33F-4419-8A0E-5B3AC3D45452}" srcOrd="0" destOrd="0" presId="urn:microsoft.com/office/officeart/2005/8/layout/process5"/>
    <dgm:cxn modelId="{EEE9E4D3-D85A-45FE-BE3E-7F1BE98EC748}" type="presOf" srcId="{72E07545-BAE5-455C-A58E-3D929F6332AB}" destId="{1280D5FE-3533-47D2-BA2B-71979A58A816}" srcOrd="1" destOrd="0" presId="urn:microsoft.com/office/officeart/2005/8/layout/process5"/>
    <dgm:cxn modelId="{67286CD4-78B3-4757-B5E4-8C5FFA230FA3}" srcId="{B37BF85C-165D-4607-B3D2-64D477FBE115}" destId="{F91ADC9A-BDE2-4A7F-AE2B-693D8F3C2336}" srcOrd="7" destOrd="0" parTransId="{C03A183E-BC07-42E6-AC6A-3F0F25754817}" sibTransId="{C05EE7A6-0BD8-4AC1-BDA7-D9C7A0EACC7E}"/>
    <dgm:cxn modelId="{D56377D5-7D66-41C0-9B5B-D97F3570B7EE}" type="presOf" srcId="{7693A02E-A1A7-4A02-9C39-C860052C932D}" destId="{3FABFE19-1F6A-4C9F-974B-5B3839302941}" srcOrd="0" destOrd="0" presId="urn:microsoft.com/office/officeart/2005/8/layout/process5"/>
    <dgm:cxn modelId="{25D2A2DF-6B2A-4034-8F7B-AB5C2FD20C38}" type="presOf" srcId="{72E07545-BAE5-455C-A58E-3D929F6332AB}" destId="{9E0666C6-E5E6-43C1-B378-9451F8F0B563}" srcOrd="0" destOrd="0" presId="urn:microsoft.com/office/officeart/2005/8/layout/process5"/>
    <dgm:cxn modelId="{1340A8ED-E824-4429-AF76-944A935CA5F6}" type="presOf" srcId="{C05EE7A6-0BD8-4AC1-BDA7-D9C7A0EACC7E}" destId="{6EE08345-1568-490F-BF54-95784DE21D87}" srcOrd="0" destOrd="0" presId="urn:microsoft.com/office/officeart/2005/8/layout/process5"/>
    <dgm:cxn modelId="{177FA9EE-47EB-48CF-8A08-CC91645B573A}" srcId="{B37BF85C-165D-4607-B3D2-64D477FBE115}" destId="{8EDEDFAD-355B-475E-837E-D55C4ECC273D}" srcOrd="6" destOrd="0" parTransId="{5C0B1F98-2253-4AF0-B496-A1D877349CEE}" sibTransId="{50A5631C-7F43-4DE4-8BA9-2DD0509BBA90}"/>
    <dgm:cxn modelId="{9534E3F4-75C9-4463-AC1F-5D1664EB6923}" srcId="{B37BF85C-165D-4607-B3D2-64D477FBE115}" destId="{5EE9DD99-828C-46E3-9A20-66198CD8A5AE}" srcOrd="9" destOrd="0" parTransId="{03E3C5C9-0A38-4BC5-93EA-595DC1457ADE}" sibTransId="{4B795F24-0D5E-4C9E-AE4B-C6558BF1899E}"/>
    <dgm:cxn modelId="{A141E6F4-AD6A-43DF-BAFA-B7B97427CD58}" type="presOf" srcId="{C05EE7A6-0BD8-4AC1-BDA7-D9C7A0EACC7E}" destId="{7EE0A85A-FEC6-4BEB-BFB8-8ADDD7359E7D}" srcOrd="1" destOrd="0" presId="urn:microsoft.com/office/officeart/2005/8/layout/process5"/>
    <dgm:cxn modelId="{FDB7B1F7-D5C5-4C81-90B4-F1BE62FACF8B}" type="presOf" srcId="{0C94069F-F530-4746-8FFA-4B066AC185F1}" destId="{BE7C116F-7F01-4B83-8F9C-360DC939E253}" srcOrd="1" destOrd="0" presId="urn:microsoft.com/office/officeart/2005/8/layout/process5"/>
    <dgm:cxn modelId="{505932FE-5AB3-4801-A27B-C28EC5C824A8}" type="presOf" srcId="{4E6418F7-1F3B-49A4-B31E-61889BE9355F}" destId="{9E256A50-1BA6-441A-A701-8D886AE7A1FF}" srcOrd="0" destOrd="0" presId="urn:microsoft.com/office/officeart/2005/8/layout/process5"/>
    <dgm:cxn modelId="{3C51765F-CC3C-40DD-9823-2629A78FD728}" type="presParOf" srcId="{A3516209-D33F-4419-8A0E-5B3AC3D45452}" destId="{B1ACAF37-DD36-4784-BABA-E84F7A823963}" srcOrd="0" destOrd="0" presId="urn:microsoft.com/office/officeart/2005/8/layout/process5"/>
    <dgm:cxn modelId="{DF81D24A-7788-4422-B6A9-B8234D948D5C}" type="presParOf" srcId="{A3516209-D33F-4419-8A0E-5B3AC3D45452}" destId="{BD0DE36D-CF93-44CD-9969-6E56803ECC85}" srcOrd="1" destOrd="0" presId="urn:microsoft.com/office/officeart/2005/8/layout/process5"/>
    <dgm:cxn modelId="{85489767-BCCF-4C82-A69B-C5D96EF57F6C}" type="presParOf" srcId="{BD0DE36D-CF93-44CD-9969-6E56803ECC85}" destId="{47EC1AE1-3EDB-471D-B65C-6A696AB5ACD6}" srcOrd="0" destOrd="0" presId="urn:microsoft.com/office/officeart/2005/8/layout/process5"/>
    <dgm:cxn modelId="{3932F66A-3DF4-420F-AD3E-E12415EDAA33}" type="presParOf" srcId="{A3516209-D33F-4419-8A0E-5B3AC3D45452}" destId="{2E79D83A-EFC1-4F68-8595-FFC6214B099B}" srcOrd="2" destOrd="0" presId="urn:microsoft.com/office/officeart/2005/8/layout/process5"/>
    <dgm:cxn modelId="{13EF6D77-C310-47D8-BDB5-97C60C27955F}" type="presParOf" srcId="{A3516209-D33F-4419-8A0E-5B3AC3D45452}" destId="{E4C9992C-DECC-4A62-93F6-BBB3A119A52F}" srcOrd="3" destOrd="0" presId="urn:microsoft.com/office/officeart/2005/8/layout/process5"/>
    <dgm:cxn modelId="{EF8DDF86-8829-4B8E-9213-137C14CB6B05}" type="presParOf" srcId="{E4C9992C-DECC-4A62-93F6-BBB3A119A52F}" destId="{BE7C116F-7F01-4B83-8F9C-360DC939E253}" srcOrd="0" destOrd="0" presId="urn:microsoft.com/office/officeart/2005/8/layout/process5"/>
    <dgm:cxn modelId="{3EC69A7D-9206-4C67-8266-A29AD0543280}" type="presParOf" srcId="{A3516209-D33F-4419-8A0E-5B3AC3D45452}" destId="{A29839AF-1D1F-4ACE-B4F9-89395476151C}" srcOrd="4" destOrd="0" presId="urn:microsoft.com/office/officeart/2005/8/layout/process5"/>
    <dgm:cxn modelId="{CBA352D0-791E-4A6A-B30A-FD4ADA8C1811}" type="presParOf" srcId="{A3516209-D33F-4419-8A0E-5B3AC3D45452}" destId="{FB04D861-2508-4CE4-B9F0-781B2E7F9905}" srcOrd="5" destOrd="0" presId="urn:microsoft.com/office/officeart/2005/8/layout/process5"/>
    <dgm:cxn modelId="{FB09915A-500D-49FB-B9A7-C4FE7463185D}" type="presParOf" srcId="{FB04D861-2508-4CE4-B9F0-781B2E7F9905}" destId="{9365AE0F-F445-4EE3-ADDF-27EF84964DE4}" srcOrd="0" destOrd="0" presId="urn:microsoft.com/office/officeart/2005/8/layout/process5"/>
    <dgm:cxn modelId="{E1448302-2D62-48E1-A369-6C00083888CC}" type="presParOf" srcId="{A3516209-D33F-4419-8A0E-5B3AC3D45452}" destId="{20F36000-5688-4E72-90C8-EF0892A168B2}" srcOrd="6" destOrd="0" presId="urn:microsoft.com/office/officeart/2005/8/layout/process5"/>
    <dgm:cxn modelId="{93177CA2-5361-4A40-BE14-3444E21941FE}" type="presParOf" srcId="{A3516209-D33F-4419-8A0E-5B3AC3D45452}" destId="{189DF064-246C-4540-91B0-C4477AE4EABE}" srcOrd="7" destOrd="0" presId="urn:microsoft.com/office/officeart/2005/8/layout/process5"/>
    <dgm:cxn modelId="{57A78C82-603E-4A80-92C4-2A4F18926C83}" type="presParOf" srcId="{189DF064-246C-4540-91B0-C4477AE4EABE}" destId="{DDF000E1-67E8-4DAA-8D22-24F90E3D9F7C}" srcOrd="0" destOrd="0" presId="urn:microsoft.com/office/officeart/2005/8/layout/process5"/>
    <dgm:cxn modelId="{E592FE42-8212-4B1B-B2B6-06157E2B05A0}" type="presParOf" srcId="{A3516209-D33F-4419-8A0E-5B3AC3D45452}" destId="{7EF51BC6-4E29-400C-9466-7F70F1CE265B}" srcOrd="8" destOrd="0" presId="urn:microsoft.com/office/officeart/2005/8/layout/process5"/>
    <dgm:cxn modelId="{40CC54E6-B585-4E6B-8916-90B6CC23E6C7}" type="presParOf" srcId="{A3516209-D33F-4419-8A0E-5B3AC3D45452}" destId="{9E0666C6-E5E6-43C1-B378-9451F8F0B563}" srcOrd="9" destOrd="0" presId="urn:microsoft.com/office/officeart/2005/8/layout/process5"/>
    <dgm:cxn modelId="{9A8F9CBA-3687-4D91-834F-BAFD58F092F8}" type="presParOf" srcId="{9E0666C6-E5E6-43C1-B378-9451F8F0B563}" destId="{1280D5FE-3533-47D2-BA2B-71979A58A816}" srcOrd="0" destOrd="0" presId="urn:microsoft.com/office/officeart/2005/8/layout/process5"/>
    <dgm:cxn modelId="{1978E061-9A50-4332-B6AE-925E8C433635}" type="presParOf" srcId="{A3516209-D33F-4419-8A0E-5B3AC3D45452}" destId="{EEEF1775-699A-4B40-9BA6-B722C9635DAA}" srcOrd="10" destOrd="0" presId="urn:microsoft.com/office/officeart/2005/8/layout/process5"/>
    <dgm:cxn modelId="{3E08E590-CF11-4343-BEB8-8170C3203D6B}" type="presParOf" srcId="{A3516209-D33F-4419-8A0E-5B3AC3D45452}" destId="{37818F1A-6467-4F52-A280-F32D748279EA}" srcOrd="11" destOrd="0" presId="urn:microsoft.com/office/officeart/2005/8/layout/process5"/>
    <dgm:cxn modelId="{5B51A80F-F6C4-49EE-9670-4D691037B998}" type="presParOf" srcId="{37818F1A-6467-4F52-A280-F32D748279EA}" destId="{B7FAA64D-BCA3-4AAA-8568-9882DB7DA0D5}" srcOrd="0" destOrd="0" presId="urn:microsoft.com/office/officeart/2005/8/layout/process5"/>
    <dgm:cxn modelId="{5E88EC3B-C394-41C7-BBF8-9354AE3F0311}" type="presParOf" srcId="{A3516209-D33F-4419-8A0E-5B3AC3D45452}" destId="{4396A920-03D2-40C0-BC5B-B8F2E388F9EE}" srcOrd="12" destOrd="0" presId="urn:microsoft.com/office/officeart/2005/8/layout/process5"/>
    <dgm:cxn modelId="{C7EE70C9-2ABD-4051-9721-B72AB824B89E}" type="presParOf" srcId="{A3516209-D33F-4419-8A0E-5B3AC3D45452}" destId="{0C2FAC9A-398C-4049-BA31-F261B125A364}" srcOrd="13" destOrd="0" presId="urn:microsoft.com/office/officeart/2005/8/layout/process5"/>
    <dgm:cxn modelId="{C4128C0A-E121-44A2-977A-7130C50F2758}" type="presParOf" srcId="{0C2FAC9A-398C-4049-BA31-F261B125A364}" destId="{0DEB6009-6C5C-4CF5-B6E7-87014FE73023}" srcOrd="0" destOrd="0" presId="urn:microsoft.com/office/officeart/2005/8/layout/process5"/>
    <dgm:cxn modelId="{484058FB-AC15-45CE-BA69-2B9A36E3F5EA}" type="presParOf" srcId="{A3516209-D33F-4419-8A0E-5B3AC3D45452}" destId="{4DDF4E3E-BA5D-456E-8BE5-31A73F7DC539}" srcOrd="14" destOrd="0" presId="urn:microsoft.com/office/officeart/2005/8/layout/process5"/>
    <dgm:cxn modelId="{2BC7078E-A521-49B7-BE6C-E7153CAF281D}" type="presParOf" srcId="{A3516209-D33F-4419-8A0E-5B3AC3D45452}" destId="{6EE08345-1568-490F-BF54-95784DE21D87}" srcOrd="15" destOrd="0" presId="urn:microsoft.com/office/officeart/2005/8/layout/process5"/>
    <dgm:cxn modelId="{6E2745F7-F02D-49FC-95AD-1483E6189CDE}" type="presParOf" srcId="{6EE08345-1568-490F-BF54-95784DE21D87}" destId="{7EE0A85A-FEC6-4BEB-BFB8-8ADDD7359E7D}" srcOrd="0" destOrd="0" presId="urn:microsoft.com/office/officeart/2005/8/layout/process5"/>
    <dgm:cxn modelId="{197E8DAF-D1D7-47B0-834C-3B6E9FC6E778}" type="presParOf" srcId="{A3516209-D33F-4419-8A0E-5B3AC3D45452}" destId="{3FABFE19-1F6A-4C9F-974B-5B3839302941}" srcOrd="16" destOrd="0" presId="urn:microsoft.com/office/officeart/2005/8/layout/process5"/>
    <dgm:cxn modelId="{F12F8E38-D39E-49EF-BB47-2A39DDB9395C}" type="presParOf" srcId="{A3516209-D33F-4419-8A0E-5B3AC3D45452}" destId="{9E256A50-1BA6-441A-A701-8D886AE7A1FF}" srcOrd="17" destOrd="0" presId="urn:microsoft.com/office/officeart/2005/8/layout/process5"/>
    <dgm:cxn modelId="{4483C6D2-618D-4E9B-963E-694D3BD4F1ED}" type="presParOf" srcId="{9E256A50-1BA6-441A-A701-8D886AE7A1FF}" destId="{8AF8FCD2-E79E-4C5F-84E9-CB4A46C414ED}" srcOrd="0" destOrd="0" presId="urn:microsoft.com/office/officeart/2005/8/layout/process5"/>
    <dgm:cxn modelId="{7642DD2E-DC49-4E11-9114-ACABDB036465}" type="presParOf" srcId="{A3516209-D33F-4419-8A0E-5B3AC3D45452}" destId="{51875048-171F-4F69-A1BA-182C53FE3C16}" srcOrd="18"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0FAF0C-076F-4B8F-B0C2-B475A4CE16FE}">
      <dsp:nvSpPr>
        <dsp:cNvPr id="0" name=""/>
        <dsp:cNvSpPr/>
      </dsp:nvSpPr>
      <dsp:spPr>
        <a:xfrm>
          <a:off x="5072" y="0"/>
          <a:ext cx="1067990" cy="914400"/>
        </a:xfrm>
        <a:prstGeom prst="roundRect">
          <a:avLst>
            <a:gd name="adj" fmla="val 10000"/>
          </a:avLst>
        </a:prstGeom>
        <a:solidFill>
          <a:schemeClr val="accent6">
            <a:lumMod val="75000"/>
          </a:schemeClr>
        </a:solidFill>
        <a:ln w="38100" cap="flat" cmpd="sng" algn="ctr">
          <a:solidFill>
            <a:schemeClr val="lt1"/>
          </a:solidFill>
          <a:prstDash val="solid"/>
        </a:ln>
        <a:effectLst>
          <a:outerShdw blurRad="130000" dist="101600" dir="2700000" algn="tl" rotWithShape="0">
            <a:srgbClr val="000000">
              <a:alpha val="35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MVC</a:t>
          </a:r>
        </a:p>
      </dsp:txBody>
      <dsp:txXfrm>
        <a:off x="31854" y="26782"/>
        <a:ext cx="1014426" cy="860836"/>
      </dsp:txXfrm>
    </dsp:sp>
    <dsp:sp modelId="{617500DF-486D-452D-9973-E146943FE28E}">
      <dsp:nvSpPr>
        <dsp:cNvPr id="0" name=""/>
        <dsp:cNvSpPr/>
      </dsp:nvSpPr>
      <dsp:spPr>
        <a:xfrm>
          <a:off x="1252485" y="0"/>
          <a:ext cx="1067990" cy="914400"/>
        </a:xfrm>
        <a:prstGeom prst="roundRect">
          <a:avLst>
            <a:gd name="adj" fmla="val 10000"/>
          </a:avLst>
        </a:prstGeom>
        <a:solidFill>
          <a:schemeClr val="accent6">
            <a:lumMod val="75000"/>
          </a:schemeClr>
        </a:solidFill>
        <a:ln w="38100" cap="flat" cmpd="sng" algn="ctr">
          <a:solidFill>
            <a:schemeClr val="lt1"/>
          </a:solidFill>
          <a:prstDash val="solid"/>
        </a:ln>
        <a:effectLst>
          <a:outerShdw blurRad="130000" dist="101600" dir="2700000" algn="tl" rotWithShape="0">
            <a:srgbClr val="000000">
              <a:alpha val="35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Web Pages</a:t>
          </a:r>
        </a:p>
      </dsp:txBody>
      <dsp:txXfrm>
        <a:off x="1279267" y="26782"/>
        <a:ext cx="1014426" cy="860836"/>
      </dsp:txXfrm>
    </dsp:sp>
    <dsp:sp modelId="{1A3CA566-86EB-4486-B70A-8F396C12C48E}">
      <dsp:nvSpPr>
        <dsp:cNvPr id="0" name=""/>
        <dsp:cNvSpPr/>
      </dsp:nvSpPr>
      <dsp:spPr>
        <a:xfrm>
          <a:off x="2503742" y="0"/>
          <a:ext cx="1067990" cy="914400"/>
        </a:xfrm>
        <a:prstGeom prst="roundRect">
          <a:avLst>
            <a:gd name="adj" fmla="val 10000"/>
          </a:avLst>
        </a:prstGeom>
        <a:solidFill>
          <a:schemeClr val="accent6">
            <a:lumMod val="75000"/>
          </a:schemeClr>
        </a:solidFill>
        <a:ln w="38100" cap="flat" cmpd="sng" algn="ctr">
          <a:solidFill>
            <a:schemeClr val="lt1"/>
          </a:solidFill>
          <a:prstDash val="solid"/>
        </a:ln>
        <a:effectLst>
          <a:outerShdw blurRad="130000" dist="101600" dir="2700000" algn="tl" rotWithShape="0">
            <a:srgbClr val="000000">
              <a:alpha val="35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Web Forms</a:t>
          </a:r>
        </a:p>
      </dsp:txBody>
      <dsp:txXfrm>
        <a:off x="2530524" y="26782"/>
        <a:ext cx="1014426" cy="860836"/>
      </dsp:txXfrm>
    </dsp:sp>
    <dsp:sp modelId="{DA42FFAA-15EB-4894-91E7-94C2DE84881C}">
      <dsp:nvSpPr>
        <dsp:cNvPr id="0" name=""/>
        <dsp:cNvSpPr/>
      </dsp:nvSpPr>
      <dsp:spPr>
        <a:xfrm>
          <a:off x="3747311" y="0"/>
          <a:ext cx="1067990" cy="914400"/>
        </a:xfrm>
        <a:prstGeom prst="roundRect">
          <a:avLst>
            <a:gd name="adj" fmla="val 10000"/>
          </a:avLst>
        </a:prstGeom>
        <a:solidFill>
          <a:schemeClr val="accent6">
            <a:lumMod val="75000"/>
          </a:schemeClr>
        </a:solidFill>
        <a:ln w="38100" cap="flat" cmpd="sng" algn="ctr">
          <a:solidFill>
            <a:schemeClr val="lt1"/>
          </a:solidFill>
          <a:prstDash val="solid"/>
        </a:ln>
        <a:effectLst>
          <a:outerShdw blurRad="130000" dist="101600" dir="2700000" algn="tl" rotWithShape="0">
            <a:srgbClr val="000000">
              <a:alpha val="35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Single Pages</a:t>
          </a:r>
        </a:p>
      </dsp:txBody>
      <dsp:txXfrm>
        <a:off x="3774093" y="26782"/>
        <a:ext cx="1014426" cy="860836"/>
      </dsp:txXfrm>
    </dsp:sp>
    <dsp:sp modelId="{834D9A19-8BD0-4D35-B380-D9C2A356ABD8}">
      <dsp:nvSpPr>
        <dsp:cNvPr id="0" name=""/>
        <dsp:cNvSpPr/>
      </dsp:nvSpPr>
      <dsp:spPr>
        <a:xfrm>
          <a:off x="4994724" y="0"/>
          <a:ext cx="1067990" cy="914400"/>
        </a:xfrm>
        <a:prstGeom prst="roundRect">
          <a:avLst>
            <a:gd name="adj" fmla="val 10000"/>
          </a:avLst>
        </a:prstGeom>
        <a:solidFill>
          <a:schemeClr val="accent6">
            <a:lumMod val="75000"/>
          </a:schemeClr>
        </a:solidFill>
        <a:ln w="38100" cap="flat" cmpd="sng" algn="ctr">
          <a:solidFill>
            <a:schemeClr val="lt1"/>
          </a:solidFill>
          <a:prstDash val="solid"/>
        </a:ln>
        <a:effectLst>
          <a:outerShdw blurRad="130000" dist="101600" dir="2700000" algn="tl" rotWithShape="0">
            <a:srgbClr val="000000">
              <a:alpha val="35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Web API</a:t>
          </a:r>
        </a:p>
      </dsp:txBody>
      <dsp:txXfrm>
        <a:off x="5021506" y="26782"/>
        <a:ext cx="1014426" cy="860836"/>
      </dsp:txXfrm>
    </dsp:sp>
    <dsp:sp modelId="{01DB6138-5A7C-4A7C-BCC8-3EFB5D833A1D}">
      <dsp:nvSpPr>
        <dsp:cNvPr id="0" name=""/>
        <dsp:cNvSpPr/>
      </dsp:nvSpPr>
      <dsp:spPr>
        <a:xfrm>
          <a:off x="6242137" y="0"/>
          <a:ext cx="1067990" cy="914400"/>
        </a:xfrm>
        <a:prstGeom prst="roundRect">
          <a:avLst>
            <a:gd name="adj" fmla="val 10000"/>
          </a:avLst>
        </a:prstGeom>
        <a:solidFill>
          <a:schemeClr val="accent6">
            <a:lumMod val="75000"/>
          </a:schemeClr>
        </a:solidFill>
        <a:ln w="38100" cap="flat" cmpd="sng" algn="ctr">
          <a:solidFill>
            <a:schemeClr val="lt1"/>
          </a:solidFill>
          <a:prstDash val="solid"/>
        </a:ln>
        <a:effectLst>
          <a:outerShdw blurRad="130000" dist="101600" dir="2700000" algn="tl" rotWithShape="0">
            <a:srgbClr val="000000">
              <a:alpha val="35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err="1"/>
            <a:t>SignalR</a:t>
          </a:r>
          <a:endParaRPr lang="en-US" sz="2200" kern="1200" dirty="0"/>
        </a:p>
      </dsp:txBody>
      <dsp:txXfrm>
        <a:off x="6268919" y="26782"/>
        <a:ext cx="1014426" cy="8608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CAF37-DD36-4784-BABA-E84F7A823963}">
      <dsp:nvSpPr>
        <dsp:cNvPr id="0" name=""/>
        <dsp:cNvSpPr/>
      </dsp:nvSpPr>
      <dsp:spPr>
        <a:xfrm>
          <a:off x="724510" y="1892"/>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Ante</a:t>
          </a:r>
        </a:p>
      </dsp:txBody>
      <dsp:txXfrm>
        <a:off x="747425" y="24807"/>
        <a:ext cx="1258127" cy="736544"/>
      </dsp:txXfrm>
    </dsp:sp>
    <dsp:sp modelId="{BD0DE36D-CF93-44CD-9969-6E56803ECC85}">
      <dsp:nvSpPr>
        <dsp:cNvPr id="0" name=""/>
        <dsp:cNvSpPr/>
      </dsp:nvSpPr>
      <dsp:spPr>
        <a:xfrm>
          <a:off x="2143216" y="231389"/>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143216" y="296065"/>
        <a:ext cx="193507" cy="194029"/>
      </dsp:txXfrm>
    </dsp:sp>
    <dsp:sp modelId="{2E79D83A-EFC1-4F68-8595-FFC6214B099B}">
      <dsp:nvSpPr>
        <dsp:cNvPr id="0" name=""/>
        <dsp:cNvSpPr/>
      </dsp:nvSpPr>
      <dsp:spPr>
        <a:xfrm>
          <a:off x="2550050" y="1892"/>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Deal 2 down, 1 up</a:t>
          </a:r>
        </a:p>
      </dsp:txBody>
      <dsp:txXfrm>
        <a:off x="2572965" y="24807"/>
        <a:ext cx="1258127" cy="736544"/>
      </dsp:txXfrm>
    </dsp:sp>
    <dsp:sp modelId="{E4C9992C-DECC-4A62-93F6-BBB3A119A52F}">
      <dsp:nvSpPr>
        <dsp:cNvPr id="0" name=""/>
        <dsp:cNvSpPr/>
      </dsp:nvSpPr>
      <dsp:spPr>
        <a:xfrm>
          <a:off x="3968756" y="231389"/>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3968756" y="296065"/>
        <a:ext cx="193507" cy="194029"/>
      </dsp:txXfrm>
    </dsp:sp>
    <dsp:sp modelId="{A29839AF-1D1F-4ACE-B4F9-89395476151C}">
      <dsp:nvSpPr>
        <dsp:cNvPr id="0" name=""/>
        <dsp:cNvSpPr/>
      </dsp:nvSpPr>
      <dsp:spPr>
        <a:xfrm>
          <a:off x="4375591" y="1892"/>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Betting Round (high card)</a:t>
          </a:r>
        </a:p>
      </dsp:txBody>
      <dsp:txXfrm>
        <a:off x="4398506" y="24807"/>
        <a:ext cx="1258127" cy="736544"/>
      </dsp:txXfrm>
    </dsp:sp>
    <dsp:sp modelId="{FB04D861-2508-4CE4-B9F0-781B2E7F9905}">
      <dsp:nvSpPr>
        <dsp:cNvPr id="0" name=""/>
        <dsp:cNvSpPr/>
      </dsp:nvSpPr>
      <dsp:spPr>
        <a:xfrm>
          <a:off x="5794297" y="231389"/>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5794297" y="296065"/>
        <a:ext cx="193507" cy="194029"/>
      </dsp:txXfrm>
    </dsp:sp>
    <dsp:sp modelId="{20F36000-5688-4E72-90C8-EF0892A168B2}">
      <dsp:nvSpPr>
        <dsp:cNvPr id="0" name=""/>
        <dsp:cNvSpPr/>
      </dsp:nvSpPr>
      <dsp:spPr>
        <a:xfrm>
          <a:off x="6201132" y="1892"/>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Deal 1 up</a:t>
          </a:r>
        </a:p>
      </dsp:txBody>
      <dsp:txXfrm>
        <a:off x="6224047" y="24807"/>
        <a:ext cx="1258127" cy="736544"/>
      </dsp:txXfrm>
    </dsp:sp>
    <dsp:sp modelId="{189DF064-246C-4540-91B0-C4477AE4EABE}">
      <dsp:nvSpPr>
        <dsp:cNvPr id="0" name=""/>
        <dsp:cNvSpPr/>
      </dsp:nvSpPr>
      <dsp:spPr>
        <a:xfrm rot="5400000">
          <a:off x="6714891" y="875544"/>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5400000">
        <a:off x="6756096" y="899015"/>
        <a:ext cx="194029" cy="193507"/>
      </dsp:txXfrm>
    </dsp:sp>
    <dsp:sp modelId="{7EF51BC6-4E29-400C-9466-7F70F1CE265B}">
      <dsp:nvSpPr>
        <dsp:cNvPr id="0" name=""/>
        <dsp:cNvSpPr/>
      </dsp:nvSpPr>
      <dsp:spPr>
        <a:xfrm>
          <a:off x="6201132" y="1305850"/>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Betting Round (high hand)</a:t>
          </a:r>
        </a:p>
      </dsp:txBody>
      <dsp:txXfrm>
        <a:off x="6224047" y="1328765"/>
        <a:ext cx="1258127" cy="736544"/>
      </dsp:txXfrm>
    </dsp:sp>
    <dsp:sp modelId="{9E0666C6-E5E6-43C1-B378-9451F8F0B563}">
      <dsp:nvSpPr>
        <dsp:cNvPr id="0" name=""/>
        <dsp:cNvSpPr/>
      </dsp:nvSpPr>
      <dsp:spPr>
        <a:xfrm rot="10800000">
          <a:off x="5809944" y="1535346"/>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5892876" y="1600022"/>
        <a:ext cx="193507" cy="194029"/>
      </dsp:txXfrm>
    </dsp:sp>
    <dsp:sp modelId="{51875048-171F-4F69-A1BA-182C53FE3C16}">
      <dsp:nvSpPr>
        <dsp:cNvPr id="0" name=""/>
        <dsp:cNvSpPr/>
      </dsp:nvSpPr>
      <dsp:spPr>
        <a:xfrm>
          <a:off x="4375591" y="1305850"/>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Deal 1 up</a:t>
          </a:r>
        </a:p>
      </dsp:txBody>
      <dsp:txXfrm>
        <a:off x="4398506" y="1328765"/>
        <a:ext cx="1258127" cy="736544"/>
      </dsp:txXfrm>
    </dsp:sp>
    <dsp:sp modelId="{9D140C92-44CD-470A-8BAE-67259D1132D5}">
      <dsp:nvSpPr>
        <dsp:cNvPr id="0" name=""/>
        <dsp:cNvSpPr/>
      </dsp:nvSpPr>
      <dsp:spPr>
        <a:xfrm rot="10800000">
          <a:off x="3984404" y="1535346"/>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4067336" y="1600022"/>
        <a:ext cx="193507" cy="194029"/>
      </dsp:txXfrm>
    </dsp:sp>
    <dsp:sp modelId="{7334DB08-5140-4283-B358-AB0F6B7B752E}">
      <dsp:nvSpPr>
        <dsp:cNvPr id="0" name=""/>
        <dsp:cNvSpPr/>
      </dsp:nvSpPr>
      <dsp:spPr>
        <a:xfrm>
          <a:off x="2550050" y="1305850"/>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Betting Round (high hand)</a:t>
          </a:r>
        </a:p>
      </dsp:txBody>
      <dsp:txXfrm>
        <a:off x="2572965" y="1328765"/>
        <a:ext cx="1258127" cy="736544"/>
      </dsp:txXfrm>
    </dsp:sp>
    <dsp:sp modelId="{7B0D306C-D255-4011-84FE-CBE6CFD71151}">
      <dsp:nvSpPr>
        <dsp:cNvPr id="0" name=""/>
        <dsp:cNvSpPr/>
      </dsp:nvSpPr>
      <dsp:spPr>
        <a:xfrm rot="10800000">
          <a:off x="2158863" y="1535346"/>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2241795" y="1600022"/>
        <a:ext cx="193507" cy="194029"/>
      </dsp:txXfrm>
    </dsp:sp>
    <dsp:sp modelId="{9D3C7149-1CBA-462D-B1C0-5B385640B3D7}">
      <dsp:nvSpPr>
        <dsp:cNvPr id="0" name=""/>
        <dsp:cNvSpPr/>
      </dsp:nvSpPr>
      <dsp:spPr>
        <a:xfrm>
          <a:off x="724510" y="1305850"/>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Deal 1 up</a:t>
          </a:r>
          <a:endParaRPr lang="en-US" sz="1500" kern="1200" dirty="0"/>
        </a:p>
      </dsp:txBody>
      <dsp:txXfrm>
        <a:off x="747425" y="1328765"/>
        <a:ext cx="1258127" cy="736544"/>
      </dsp:txXfrm>
    </dsp:sp>
    <dsp:sp modelId="{94CF2129-49F4-4EEA-8C57-C7C15C0AFE20}">
      <dsp:nvSpPr>
        <dsp:cNvPr id="0" name=""/>
        <dsp:cNvSpPr/>
      </dsp:nvSpPr>
      <dsp:spPr>
        <a:xfrm rot="5400000">
          <a:off x="1238269" y="2179501"/>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5400000">
        <a:off x="1279474" y="2202972"/>
        <a:ext cx="194029" cy="193507"/>
      </dsp:txXfrm>
    </dsp:sp>
    <dsp:sp modelId="{5D878A2B-A2D7-49A2-B789-FF776FD92F09}">
      <dsp:nvSpPr>
        <dsp:cNvPr id="0" name=""/>
        <dsp:cNvSpPr/>
      </dsp:nvSpPr>
      <dsp:spPr>
        <a:xfrm>
          <a:off x="724510" y="2609807"/>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Betting Round (high hand)</a:t>
          </a:r>
        </a:p>
      </dsp:txBody>
      <dsp:txXfrm>
        <a:off x="747425" y="2632722"/>
        <a:ext cx="1258127" cy="736544"/>
      </dsp:txXfrm>
    </dsp:sp>
    <dsp:sp modelId="{7DC1A48B-01F5-43F0-BC5A-738C75A66DA5}">
      <dsp:nvSpPr>
        <dsp:cNvPr id="0" name=""/>
        <dsp:cNvSpPr/>
      </dsp:nvSpPr>
      <dsp:spPr>
        <a:xfrm>
          <a:off x="2143216" y="2839304"/>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143216" y="2903980"/>
        <a:ext cx="193507" cy="194029"/>
      </dsp:txXfrm>
    </dsp:sp>
    <dsp:sp modelId="{4FB6AE61-CB4E-47D4-A6DF-D8F866410471}">
      <dsp:nvSpPr>
        <dsp:cNvPr id="0" name=""/>
        <dsp:cNvSpPr/>
      </dsp:nvSpPr>
      <dsp:spPr>
        <a:xfrm>
          <a:off x="2550050" y="2609807"/>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Deal 1 down</a:t>
          </a:r>
        </a:p>
      </dsp:txBody>
      <dsp:txXfrm>
        <a:off x="2572965" y="2632722"/>
        <a:ext cx="1258127" cy="736544"/>
      </dsp:txXfrm>
    </dsp:sp>
    <dsp:sp modelId="{583888DC-0A89-4C88-B799-B4023E6DF6BA}">
      <dsp:nvSpPr>
        <dsp:cNvPr id="0" name=""/>
        <dsp:cNvSpPr/>
      </dsp:nvSpPr>
      <dsp:spPr>
        <a:xfrm>
          <a:off x="3968756" y="2839304"/>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3968756" y="2903980"/>
        <a:ext cx="193507" cy="194029"/>
      </dsp:txXfrm>
    </dsp:sp>
    <dsp:sp modelId="{2E9503E0-1C3D-43B6-9ADB-7D50D9D32561}">
      <dsp:nvSpPr>
        <dsp:cNvPr id="0" name=""/>
        <dsp:cNvSpPr/>
      </dsp:nvSpPr>
      <dsp:spPr>
        <a:xfrm>
          <a:off x="4375591" y="2609807"/>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Betting Round (high hand)</a:t>
          </a:r>
        </a:p>
      </dsp:txBody>
      <dsp:txXfrm>
        <a:off x="4398506" y="2632722"/>
        <a:ext cx="1258127" cy="736544"/>
      </dsp:txXfrm>
    </dsp:sp>
    <dsp:sp modelId="{2AEEF2CF-3FAA-47A6-A706-6A6A8F30670A}">
      <dsp:nvSpPr>
        <dsp:cNvPr id="0" name=""/>
        <dsp:cNvSpPr/>
      </dsp:nvSpPr>
      <dsp:spPr>
        <a:xfrm>
          <a:off x="5794297" y="2839304"/>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5794297" y="2903980"/>
        <a:ext cx="193507" cy="194029"/>
      </dsp:txXfrm>
    </dsp:sp>
    <dsp:sp modelId="{89D5425A-5491-4901-8410-12451BCD6D7A}">
      <dsp:nvSpPr>
        <dsp:cNvPr id="0" name=""/>
        <dsp:cNvSpPr/>
      </dsp:nvSpPr>
      <dsp:spPr>
        <a:xfrm>
          <a:off x="6201132" y="2609807"/>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Showdown</a:t>
          </a:r>
        </a:p>
      </dsp:txBody>
      <dsp:txXfrm>
        <a:off x="6224047" y="2632722"/>
        <a:ext cx="1258127" cy="7365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CAF37-DD36-4784-BABA-E84F7A823963}">
      <dsp:nvSpPr>
        <dsp:cNvPr id="0" name=""/>
        <dsp:cNvSpPr/>
      </dsp:nvSpPr>
      <dsp:spPr>
        <a:xfrm>
          <a:off x="91216" y="2897"/>
          <a:ext cx="2117675" cy="1270605"/>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Ante</a:t>
          </a:r>
          <a:endParaRPr lang="en-US" sz="2500" kern="1200" dirty="0"/>
        </a:p>
      </dsp:txBody>
      <dsp:txXfrm>
        <a:off x="128431" y="40112"/>
        <a:ext cx="2043245" cy="1196175"/>
      </dsp:txXfrm>
    </dsp:sp>
    <dsp:sp modelId="{BD0DE36D-CF93-44CD-9969-6E56803ECC85}">
      <dsp:nvSpPr>
        <dsp:cNvPr id="0" name=""/>
        <dsp:cNvSpPr/>
      </dsp:nvSpPr>
      <dsp:spPr>
        <a:xfrm>
          <a:off x="2395247" y="375608"/>
          <a:ext cx="448947" cy="52518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2395247" y="480645"/>
        <a:ext cx="314263" cy="315109"/>
      </dsp:txXfrm>
    </dsp:sp>
    <dsp:sp modelId="{2E79D83A-EFC1-4F68-8595-FFC6214B099B}">
      <dsp:nvSpPr>
        <dsp:cNvPr id="0" name=""/>
        <dsp:cNvSpPr/>
      </dsp:nvSpPr>
      <dsp:spPr>
        <a:xfrm>
          <a:off x="3055962" y="2897"/>
          <a:ext cx="2117675" cy="1270605"/>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Deal  5 down</a:t>
          </a:r>
        </a:p>
      </dsp:txBody>
      <dsp:txXfrm>
        <a:off x="3093177" y="40112"/>
        <a:ext cx="2043245" cy="1196175"/>
      </dsp:txXfrm>
    </dsp:sp>
    <dsp:sp modelId="{E4C9992C-DECC-4A62-93F6-BBB3A119A52F}">
      <dsp:nvSpPr>
        <dsp:cNvPr id="0" name=""/>
        <dsp:cNvSpPr/>
      </dsp:nvSpPr>
      <dsp:spPr>
        <a:xfrm>
          <a:off x="5359993" y="375608"/>
          <a:ext cx="448947" cy="52518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5359993" y="480645"/>
        <a:ext cx="314263" cy="315109"/>
      </dsp:txXfrm>
    </dsp:sp>
    <dsp:sp modelId="{A29839AF-1D1F-4ACE-B4F9-89395476151C}">
      <dsp:nvSpPr>
        <dsp:cNvPr id="0" name=""/>
        <dsp:cNvSpPr/>
      </dsp:nvSpPr>
      <dsp:spPr>
        <a:xfrm>
          <a:off x="6020707" y="2897"/>
          <a:ext cx="2117675" cy="1270605"/>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Betting Round</a:t>
          </a:r>
        </a:p>
        <a:p>
          <a:pPr marL="0" lvl="0" indent="0" algn="ctr" defTabSz="1111250">
            <a:lnSpc>
              <a:spcPct val="90000"/>
            </a:lnSpc>
            <a:spcBef>
              <a:spcPct val="0"/>
            </a:spcBef>
            <a:spcAft>
              <a:spcPct val="35000"/>
            </a:spcAft>
            <a:buNone/>
          </a:pPr>
          <a:r>
            <a:rPr lang="en-US" sz="2500" kern="1200" dirty="0"/>
            <a:t>(left of dealer)</a:t>
          </a:r>
        </a:p>
      </dsp:txBody>
      <dsp:txXfrm>
        <a:off x="6057922" y="40112"/>
        <a:ext cx="2043245" cy="1196175"/>
      </dsp:txXfrm>
    </dsp:sp>
    <dsp:sp modelId="{FB04D861-2508-4CE4-B9F0-781B2E7F9905}">
      <dsp:nvSpPr>
        <dsp:cNvPr id="0" name=""/>
        <dsp:cNvSpPr/>
      </dsp:nvSpPr>
      <dsp:spPr>
        <a:xfrm rot="5400000">
          <a:off x="6855071" y="1421739"/>
          <a:ext cx="448947" cy="52518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5400000">
        <a:off x="6921990" y="1459857"/>
        <a:ext cx="315109" cy="314263"/>
      </dsp:txXfrm>
    </dsp:sp>
    <dsp:sp modelId="{5E0BA2A4-D06E-4839-9FCA-A96B0E7BD1E6}">
      <dsp:nvSpPr>
        <dsp:cNvPr id="0" name=""/>
        <dsp:cNvSpPr/>
      </dsp:nvSpPr>
      <dsp:spPr>
        <a:xfrm>
          <a:off x="6020707" y="2120572"/>
          <a:ext cx="2117675" cy="1270605"/>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Discard &amp; Draw (up to 3) </a:t>
          </a:r>
        </a:p>
      </dsp:txBody>
      <dsp:txXfrm>
        <a:off x="6057922" y="2157787"/>
        <a:ext cx="2043245" cy="1196175"/>
      </dsp:txXfrm>
    </dsp:sp>
    <dsp:sp modelId="{2994BB04-E2DF-4D12-9BFE-A67772CB4A81}">
      <dsp:nvSpPr>
        <dsp:cNvPr id="0" name=""/>
        <dsp:cNvSpPr/>
      </dsp:nvSpPr>
      <dsp:spPr>
        <a:xfrm rot="10800000">
          <a:off x="5385405" y="2493283"/>
          <a:ext cx="448947" cy="52518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5520089" y="2598320"/>
        <a:ext cx="314263" cy="315109"/>
      </dsp:txXfrm>
    </dsp:sp>
    <dsp:sp modelId="{7FA26FC8-C23F-49F6-8FF0-4E0BA8AFF0B6}">
      <dsp:nvSpPr>
        <dsp:cNvPr id="0" name=""/>
        <dsp:cNvSpPr/>
      </dsp:nvSpPr>
      <dsp:spPr>
        <a:xfrm>
          <a:off x="3055962" y="2120572"/>
          <a:ext cx="2117675" cy="1270605"/>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Betting Round</a:t>
          </a:r>
          <a:endParaRPr lang="en-US" sz="2500" kern="1200" dirty="0"/>
        </a:p>
      </dsp:txBody>
      <dsp:txXfrm>
        <a:off x="3093177" y="2157787"/>
        <a:ext cx="2043245" cy="1196175"/>
      </dsp:txXfrm>
    </dsp:sp>
    <dsp:sp modelId="{CF728AE7-8DE4-488F-A670-AE4BC63E142B}">
      <dsp:nvSpPr>
        <dsp:cNvPr id="0" name=""/>
        <dsp:cNvSpPr/>
      </dsp:nvSpPr>
      <dsp:spPr>
        <a:xfrm rot="10800000">
          <a:off x="2420659" y="2493283"/>
          <a:ext cx="448947" cy="52518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2555343" y="2598320"/>
        <a:ext cx="314263" cy="315109"/>
      </dsp:txXfrm>
    </dsp:sp>
    <dsp:sp modelId="{51875048-171F-4F69-A1BA-182C53FE3C16}">
      <dsp:nvSpPr>
        <dsp:cNvPr id="0" name=""/>
        <dsp:cNvSpPr/>
      </dsp:nvSpPr>
      <dsp:spPr>
        <a:xfrm>
          <a:off x="91216" y="2120572"/>
          <a:ext cx="2117675" cy="1270605"/>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Showdown</a:t>
          </a:r>
        </a:p>
      </dsp:txBody>
      <dsp:txXfrm>
        <a:off x="128431" y="2157787"/>
        <a:ext cx="2043245" cy="11961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CAF37-DD36-4784-BABA-E84F7A823963}">
      <dsp:nvSpPr>
        <dsp:cNvPr id="0" name=""/>
        <dsp:cNvSpPr/>
      </dsp:nvSpPr>
      <dsp:spPr>
        <a:xfrm>
          <a:off x="724510" y="1892"/>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Blind Bet</a:t>
          </a:r>
        </a:p>
      </dsp:txBody>
      <dsp:txXfrm>
        <a:off x="747425" y="24807"/>
        <a:ext cx="1258127" cy="736544"/>
      </dsp:txXfrm>
    </dsp:sp>
    <dsp:sp modelId="{BD0DE36D-CF93-44CD-9969-6E56803ECC85}">
      <dsp:nvSpPr>
        <dsp:cNvPr id="0" name=""/>
        <dsp:cNvSpPr/>
      </dsp:nvSpPr>
      <dsp:spPr>
        <a:xfrm>
          <a:off x="2143216" y="231389"/>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143216" y="296065"/>
        <a:ext cx="193507" cy="194029"/>
      </dsp:txXfrm>
    </dsp:sp>
    <dsp:sp modelId="{2E79D83A-EFC1-4F68-8595-FFC6214B099B}">
      <dsp:nvSpPr>
        <dsp:cNvPr id="0" name=""/>
        <dsp:cNvSpPr/>
      </dsp:nvSpPr>
      <dsp:spPr>
        <a:xfrm>
          <a:off x="2550050" y="1892"/>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Deal 2 down</a:t>
          </a:r>
        </a:p>
      </dsp:txBody>
      <dsp:txXfrm>
        <a:off x="2572965" y="24807"/>
        <a:ext cx="1258127" cy="736544"/>
      </dsp:txXfrm>
    </dsp:sp>
    <dsp:sp modelId="{E4C9992C-DECC-4A62-93F6-BBB3A119A52F}">
      <dsp:nvSpPr>
        <dsp:cNvPr id="0" name=""/>
        <dsp:cNvSpPr/>
      </dsp:nvSpPr>
      <dsp:spPr>
        <a:xfrm>
          <a:off x="3968756" y="231389"/>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3968756" y="296065"/>
        <a:ext cx="193507" cy="194029"/>
      </dsp:txXfrm>
    </dsp:sp>
    <dsp:sp modelId="{A29839AF-1D1F-4ACE-B4F9-89395476151C}">
      <dsp:nvSpPr>
        <dsp:cNvPr id="0" name=""/>
        <dsp:cNvSpPr/>
      </dsp:nvSpPr>
      <dsp:spPr>
        <a:xfrm>
          <a:off x="4375591" y="1892"/>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Betting Round</a:t>
          </a:r>
        </a:p>
        <a:p>
          <a:pPr marL="0" lvl="0" indent="0" algn="ctr" defTabSz="666750">
            <a:lnSpc>
              <a:spcPct val="90000"/>
            </a:lnSpc>
            <a:spcBef>
              <a:spcPct val="0"/>
            </a:spcBef>
            <a:spcAft>
              <a:spcPct val="35000"/>
            </a:spcAft>
            <a:buNone/>
          </a:pPr>
          <a:r>
            <a:rPr lang="en-US" sz="1500" kern="1200" dirty="0"/>
            <a:t>(left of blind)</a:t>
          </a:r>
        </a:p>
      </dsp:txBody>
      <dsp:txXfrm>
        <a:off x="4398506" y="24807"/>
        <a:ext cx="1258127" cy="736544"/>
      </dsp:txXfrm>
    </dsp:sp>
    <dsp:sp modelId="{FB04D861-2508-4CE4-B9F0-781B2E7F9905}">
      <dsp:nvSpPr>
        <dsp:cNvPr id="0" name=""/>
        <dsp:cNvSpPr/>
      </dsp:nvSpPr>
      <dsp:spPr>
        <a:xfrm>
          <a:off x="5794297" y="231389"/>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5794297" y="296065"/>
        <a:ext cx="193507" cy="194029"/>
      </dsp:txXfrm>
    </dsp:sp>
    <dsp:sp modelId="{20F36000-5688-4E72-90C8-EF0892A168B2}">
      <dsp:nvSpPr>
        <dsp:cNvPr id="0" name=""/>
        <dsp:cNvSpPr/>
      </dsp:nvSpPr>
      <dsp:spPr>
        <a:xfrm>
          <a:off x="6201132" y="1892"/>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Deal Flop</a:t>
          </a:r>
          <a:br>
            <a:rPr lang="en-US" sz="1500" kern="1200" dirty="0"/>
          </a:br>
          <a:r>
            <a:rPr lang="en-US" sz="1500" kern="1200" dirty="0"/>
            <a:t>(3 common)</a:t>
          </a:r>
        </a:p>
      </dsp:txBody>
      <dsp:txXfrm>
        <a:off x="6224047" y="24807"/>
        <a:ext cx="1258127" cy="736544"/>
      </dsp:txXfrm>
    </dsp:sp>
    <dsp:sp modelId="{189DF064-246C-4540-91B0-C4477AE4EABE}">
      <dsp:nvSpPr>
        <dsp:cNvPr id="0" name=""/>
        <dsp:cNvSpPr/>
      </dsp:nvSpPr>
      <dsp:spPr>
        <a:xfrm rot="5400000">
          <a:off x="6714891" y="875544"/>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5400000">
        <a:off x="6756096" y="899015"/>
        <a:ext cx="194029" cy="193507"/>
      </dsp:txXfrm>
    </dsp:sp>
    <dsp:sp modelId="{7EF51BC6-4E29-400C-9466-7F70F1CE265B}">
      <dsp:nvSpPr>
        <dsp:cNvPr id="0" name=""/>
        <dsp:cNvSpPr/>
      </dsp:nvSpPr>
      <dsp:spPr>
        <a:xfrm>
          <a:off x="6201132" y="1305850"/>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Betting Round</a:t>
          </a:r>
        </a:p>
        <a:p>
          <a:pPr marL="0" lvl="0" indent="0" algn="ctr" defTabSz="666750">
            <a:lnSpc>
              <a:spcPct val="90000"/>
            </a:lnSpc>
            <a:spcBef>
              <a:spcPct val="0"/>
            </a:spcBef>
            <a:spcAft>
              <a:spcPct val="35000"/>
            </a:spcAft>
            <a:buNone/>
          </a:pPr>
          <a:r>
            <a:rPr lang="en-US" sz="1500" kern="1200" dirty="0"/>
            <a:t>(left of blind)</a:t>
          </a:r>
        </a:p>
      </dsp:txBody>
      <dsp:txXfrm>
        <a:off x="6224047" y="1328765"/>
        <a:ext cx="1258127" cy="736544"/>
      </dsp:txXfrm>
    </dsp:sp>
    <dsp:sp modelId="{9E0666C6-E5E6-43C1-B378-9451F8F0B563}">
      <dsp:nvSpPr>
        <dsp:cNvPr id="0" name=""/>
        <dsp:cNvSpPr/>
      </dsp:nvSpPr>
      <dsp:spPr>
        <a:xfrm rot="10800000">
          <a:off x="5809944" y="1535346"/>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5892876" y="1600022"/>
        <a:ext cx="193507" cy="194029"/>
      </dsp:txXfrm>
    </dsp:sp>
    <dsp:sp modelId="{EEEF1775-699A-4B40-9BA6-B722C9635DAA}">
      <dsp:nvSpPr>
        <dsp:cNvPr id="0" name=""/>
        <dsp:cNvSpPr/>
      </dsp:nvSpPr>
      <dsp:spPr>
        <a:xfrm>
          <a:off x="4375591" y="1305850"/>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Deal Turn</a:t>
          </a:r>
          <a:br>
            <a:rPr lang="en-US" sz="1500" kern="1200" dirty="0"/>
          </a:br>
          <a:r>
            <a:rPr lang="en-US" sz="1500" kern="1200" dirty="0"/>
            <a:t>(1 common)</a:t>
          </a:r>
        </a:p>
      </dsp:txBody>
      <dsp:txXfrm>
        <a:off x="4398506" y="1328765"/>
        <a:ext cx="1258127" cy="736544"/>
      </dsp:txXfrm>
    </dsp:sp>
    <dsp:sp modelId="{37818F1A-6467-4F52-A280-F32D748279EA}">
      <dsp:nvSpPr>
        <dsp:cNvPr id="0" name=""/>
        <dsp:cNvSpPr/>
      </dsp:nvSpPr>
      <dsp:spPr>
        <a:xfrm rot="10800000">
          <a:off x="3984404" y="1535346"/>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4067336" y="1600022"/>
        <a:ext cx="193507" cy="194029"/>
      </dsp:txXfrm>
    </dsp:sp>
    <dsp:sp modelId="{4396A920-03D2-40C0-BC5B-B8F2E388F9EE}">
      <dsp:nvSpPr>
        <dsp:cNvPr id="0" name=""/>
        <dsp:cNvSpPr/>
      </dsp:nvSpPr>
      <dsp:spPr>
        <a:xfrm>
          <a:off x="2550050" y="1305850"/>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Betting Round</a:t>
          </a:r>
        </a:p>
        <a:p>
          <a:pPr marL="0" lvl="0" indent="0" algn="ctr" defTabSz="666750">
            <a:lnSpc>
              <a:spcPct val="90000"/>
            </a:lnSpc>
            <a:spcBef>
              <a:spcPct val="0"/>
            </a:spcBef>
            <a:spcAft>
              <a:spcPct val="35000"/>
            </a:spcAft>
            <a:buNone/>
          </a:pPr>
          <a:r>
            <a:rPr lang="en-US" sz="1500" kern="1200" dirty="0"/>
            <a:t>(left of blind)</a:t>
          </a:r>
        </a:p>
      </dsp:txBody>
      <dsp:txXfrm>
        <a:off x="2572965" y="1328765"/>
        <a:ext cx="1258127" cy="736544"/>
      </dsp:txXfrm>
    </dsp:sp>
    <dsp:sp modelId="{0C2FAC9A-398C-4049-BA31-F261B125A364}">
      <dsp:nvSpPr>
        <dsp:cNvPr id="0" name=""/>
        <dsp:cNvSpPr/>
      </dsp:nvSpPr>
      <dsp:spPr>
        <a:xfrm rot="10800000">
          <a:off x="2158863" y="1535346"/>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2241795" y="1600022"/>
        <a:ext cx="193507" cy="194029"/>
      </dsp:txXfrm>
    </dsp:sp>
    <dsp:sp modelId="{4DDF4E3E-BA5D-456E-8BE5-31A73F7DC539}">
      <dsp:nvSpPr>
        <dsp:cNvPr id="0" name=""/>
        <dsp:cNvSpPr/>
      </dsp:nvSpPr>
      <dsp:spPr>
        <a:xfrm>
          <a:off x="724510" y="1305850"/>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Deal River</a:t>
          </a:r>
          <a:br>
            <a:rPr lang="en-US" sz="1500" kern="1200" dirty="0"/>
          </a:br>
          <a:r>
            <a:rPr lang="en-US" sz="1500" kern="1200" dirty="0"/>
            <a:t>(1 common)</a:t>
          </a:r>
        </a:p>
      </dsp:txBody>
      <dsp:txXfrm>
        <a:off x="747425" y="1328765"/>
        <a:ext cx="1258127" cy="736544"/>
      </dsp:txXfrm>
    </dsp:sp>
    <dsp:sp modelId="{6EE08345-1568-490F-BF54-95784DE21D87}">
      <dsp:nvSpPr>
        <dsp:cNvPr id="0" name=""/>
        <dsp:cNvSpPr/>
      </dsp:nvSpPr>
      <dsp:spPr>
        <a:xfrm rot="5400000">
          <a:off x="1238269" y="2179501"/>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5400000">
        <a:off x="1279474" y="2202972"/>
        <a:ext cx="194029" cy="193507"/>
      </dsp:txXfrm>
    </dsp:sp>
    <dsp:sp modelId="{3FABFE19-1F6A-4C9F-974B-5B3839302941}">
      <dsp:nvSpPr>
        <dsp:cNvPr id="0" name=""/>
        <dsp:cNvSpPr/>
      </dsp:nvSpPr>
      <dsp:spPr>
        <a:xfrm>
          <a:off x="724510" y="2609807"/>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Betting Round</a:t>
          </a:r>
        </a:p>
        <a:p>
          <a:pPr marL="0" lvl="0" indent="0" algn="ctr" defTabSz="666750">
            <a:lnSpc>
              <a:spcPct val="90000"/>
            </a:lnSpc>
            <a:spcBef>
              <a:spcPct val="0"/>
            </a:spcBef>
            <a:spcAft>
              <a:spcPct val="35000"/>
            </a:spcAft>
            <a:buNone/>
          </a:pPr>
          <a:r>
            <a:rPr lang="en-US" sz="1500" kern="1200" dirty="0"/>
            <a:t>(left of blind)</a:t>
          </a:r>
        </a:p>
      </dsp:txBody>
      <dsp:txXfrm>
        <a:off x="747425" y="2632722"/>
        <a:ext cx="1258127" cy="736544"/>
      </dsp:txXfrm>
    </dsp:sp>
    <dsp:sp modelId="{9E256A50-1BA6-441A-A701-8D886AE7A1FF}">
      <dsp:nvSpPr>
        <dsp:cNvPr id="0" name=""/>
        <dsp:cNvSpPr/>
      </dsp:nvSpPr>
      <dsp:spPr>
        <a:xfrm>
          <a:off x="2143216" y="2839304"/>
          <a:ext cx="276439" cy="32338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143216" y="2903980"/>
        <a:ext cx="193507" cy="194029"/>
      </dsp:txXfrm>
    </dsp:sp>
    <dsp:sp modelId="{51875048-171F-4F69-A1BA-182C53FE3C16}">
      <dsp:nvSpPr>
        <dsp:cNvPr id="0" name=""/>
        <dsp:cNvSpPr/>
      </dsp:nvSpPr>
      <dsp:spPr>
        <a:xfrm>
          <a:off x="2550050" y="2609807"/>
          <a:ext cx="1303957" cy="78237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Showdown</a:t>
          </a:r>
        </a:p>
      </dsp:txBody>
      <dsp:txXfrm>
        <a:off x="2572965" y="2632722"/>
        <a:ext cx="1258127" cy="73654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dirty="0">
                <a:latin typeface="Calibri" pitchFamily="34"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smtClean="0">
                <a:latin typeface="Calibri" pitchFamily="34" charset="0"/>
              </a:defRPr>
            </a:lvl1pPr>
          </a:lstStyle>
          <a:p>
            <a:pPr>
              <a:defRPr/>
            </a:pPr>
            <a:fld id="{2AD6F4F5-96ED-461F-A92B-743617E9996A}" type="datetimeFigureOut">
              <a:rPr lang="en-US"/>
              <a:pPr>
                <a:defRPr/>
              </a:pPr>
              <a:t>5/25/2026</a:t>
            </a:fld>
            <a:endParaRPr lang="en-US" dirty="0"/>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defTabSz="914363" fontAlgn="auto">
              <a:spcBef>
                <a:spcPts val="0"/>
              </a:spcBef>
              <a:spcAft>
                <a:spcPts val="0"/>
              </a:spcAft>
              <a:defRPr sz="500" dirty="0" smtClean="0">
                <a:solidFill>
                  <a:srgbClr val="000000"/>
                </a:solidFill>
                <a:latin typeface="Calibri" pitchFamily="34" charset="0"/>
              </a:defRPr>
            </a:lvl1pPr>
          </a:lstStyle>
          <a:p>
            <a:pPr>
              <a:defRPr/>
            </a:pPr>
            <a:r>
              <a:rPr lang="en-US"/>
              <a:t>© 2008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400" y="8685213"/>
            <a:ext cx="608013" cy="457200"/>
          </a:xfrm>
          <a:prstGeom prst="rect">
            <a:avLst/>
          </a:prstGeom>
        </p:spPr>
        <p:txBody>
          <a:bodyPr vert="horz" lIns="91440" tIns="45720" rIns="91440" bIns="45720" rtlCol="0" anchor="b"/>
          <a:lstStyle>
            <a:lvl1pPr algn="r" defTabSz="914363" fontAlgn="auto">
              <a:spcBef>
                <a:spcPts val="0"/>
              </a:spcBef>
              <a:spcAft>
                <a:spcPts val="0"/>
              </a:spcAft>
              <a:defRPr sz="1200" smtClean="0">
                <a:latin typeface="Calibri" pitchFamily="34" charset="0"/>
              </a:defRPr>
            </a:lvl1pPr>
          </a:lstStyle>
          <a:p>
            <a:pPr>
              <a:defRPr/>
            </a:pPr>
            <a:fld id="{D1BB231F-FF7F-42B6-9AA3-5E76051BD0E3}" type="slidenum">
              <a:rPr lang="en-US"/>
              <a:pPr>
                <a:defRPr/>
              </a:pPr>
              <a:t>‹#›</a:t>
            </a:fld>
            <a:endParaRPr lang="en-US" dirty="0"/>
          </a:p>
        </p:txBody>
      </p:sp>
    </p:spTree>
    <p:extLst>
      <p:ext uri="{BB962C8B-B14F-4D97-AF65-F5344CB8AC3E}">
        <p14:creationId xmlns:p14="http://schemas.microsoft.com/office/powerpoint/2010/main" val="3430970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dirty="0">
                <a:latin typeface="Calibri"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smtClean="0">
                <a:latin typeface="Calibri" pitchFamily="34" charset="0"/>
              </a:defRPr>
            </a:lvl1pPr>
          </a:lstStyle>
          <a:p>
            <a:pPr>
              <a:defRPr/>
            </a:pPr>
            <a:fld id="{F6DF482B-1F5B-441A-9A5C-384C7D211072}" type="datetimeFigureOut">
              <a:rPr lang="en-US"/>
              <a:pPr>
                <a:defRPr/>
              </a:pPr>
              <a:t>5/25/2026</a:t>
            </a:fld>
            <a:endParaRPr lang="en-US" dirty="0"/>
          </a:p>
        </p:txBody>
      </p:sp>
      <p:sp>
        <p:nvSpPr>
          <p:cNvPr id="4" name="Slide Image Placeholder 3"/>
          <p:cNvSpPr>
            <a:spLocks noGrp="1" noRot="1" noChangeAspect="1"/>
          </p:cNvSpPr>
          <p:nvPr>
            <p:ph type="sldImg" idx="2"/>
          </p:nvPr>
        </p:nvSpPr>
        <p:spPr>
          <a:xfrm>
            <a:off x="914400" y="457200"/>
            <a:ext cx="4978400" cy="2801938"/>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3429000"/>
            <a:ext cx="5486400" cy="5029200"/>
          </a:xfrm>
          <a:prstGeom prst="rect">
            <a:avLst/>
          </a:prstGeom>
        </p:spPr>
        <p:txBody>
          <a:bodyPr vert="horz" lIns="91440" tIns="45720" rIns="91440" bIns="4572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smtClean="0">
                <a:solidFill>
                  <a:srgbClr val="000000"/>
                </a:solidFill>
                <a:latin typeface="+mn-lt"/>
              </a:defRPr>
            </a:lvl1pPr>
          </a:lstStyle>
          <a:p>
            <a:pPr>
              <a:defRPr/>
            </a:pPr>
            <a:r>
              <a:rPr lang="en-US"/>
              <a:t>© 2008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endParaRPr lang="en-US" dirty="0"/>
          </a:p>
        </p:txBody>
      </p:sp>
      <p:sp>
        <p:nvSpPr>
          <p:cNvPr id="7" name="Slide Number Placeholder 6"/>
          <p:cNvSpPr>
            <a:spLocks noGrp="1"/>
          </p:cNvSpPr>
          <p:nvPr>
            <p:ph type="sldNum" sz="quarter" idx="5"/>
          </p:nvPr>
        </p:nvSpPr>
        <p:spPr>
          <a:xfrm>
            <a:off x="6172200" y="8685213"/>
            <a:ext cx="684213" cy="457200"/>
          </a:xfrm>
          <a:prstGeom prst="rect">
            <a:avLst/>
          </a:prstGeom>
        </p:spPr>
        <p:txBody>
          <a:bodyPr vert="horz" lIns="91440" tIns="45720" rIns="91440" bIns="45720" rtlCol="0" anchor="b"/>
          <a:lstStyle>
            <a:lvl1pPr algn="r" defTabSz="914363" fontAlgn="auto">
              <a:spcBef>
                <a:spcPts val="0"/>
              </a:spcBef>
              <a:spcAft>
                <a:spcPts val="0"/>
              </a:spcAft>
              <a:defRPr sz="1200" smtClean="0">
                <a:latin typeface="Calibri" pitchFamily="34" charset="0"/>
              </a:defRPr>
            </a:lvl1pPr>
          </a:lstStyle>
          <a:p>
            <a:pPr>
              <a:defRPr/>
            </a:pPr>
            <a:fld id="{34B04963-6760-49B0-9D31-BE4A60B37ED1}" type="slidenum">
              <a:rPr lang="en-US"/>
              <a:pPr>
                <a:defRPr/>
              </a:pPr>
              <a:t>‹#›</a:t>
            </a:fld>
            <a:endParaRPr lang="en-US" dirty="0"/>
          </a:p>
        </p:txBody>
      </p:sp>
    </p:spTree>
    <p:extLst>
      <p:ext uri="{BB962C8B-B14F-4D97-AF65-F5344CB8AC3E}">
        <p14:creationId xmlns:p14="http://schemas.microsoft.com/office/powerpoint/2010/main" val="1870345529"/>
      </p:ext>
    </p:extLst>
  </p:cSld>
  <p:clrMap bg1="lt1" tx1="dk1" bg2="lt2" tx2="dk2" accent1="accent1" accent2="accent2" accent3="accent3" accent4="accent4" accent5="accent5" accent6="accent6" hlink="hlink" folHlink="folHlink"/>
  <p:notesStyle>
    <a:lvl1pPr algn="l" defTabSz="912813" rtl="0" fontAlgn="base">
      <a:lnSpc>
        <a:spcPct val="90000"/>
      </a:lnSpc>
      <a:spcBef>
        <a:spcPct val="30000"/>
      </a:spcBef>
      <a:spcAft>
        <a:spcPts val="338"/>
      </a:spcAft>
      <a:defRPr sz="900" kern="1200">
        <a:solidFill>
          <a:schemeClr val="tx1"/>
        </a:solidFill>
        <a:latin typeface="Calibri" pitchFamily="34" charset="0"/>
        <a:ea typeface="+mn-ea"/>
        <a:cs typeface="+mn-cs"/>
      </a:defRPr>
    </a:lvl1pPr>
    <a:lvl2pPr marL="212725" indent="-104775" algn="l" defTabSz="912813" rtl="0" fontAlgn="base">
      <a:lnSpc>
        <a:spcPct val="90000"/>
      </a:lnSpc>
      <a:spcBef>
        <a:spcPct val="30000"/>
      </a:spcBef>
      <a:spcAft>
        <a:spcPts val="338"/>
      </a:spcAft>
      <a:buFont typeface="Arial" charset="0"/>
      <a:buChar char="•"/>
      <a:defRPr sz="900" kern="1200">
        <a:solidFill>
          <a:schemeClr val="tx1"/>
        </a:solidFill>
        <a:latin typeface="Calibri" pitchFamily="34" charset="0"/>
        <a:ea typeface="+mn-ea"/>
        <a:cs typeface="+mn-cs"/>
      </a:defRPr>
    </a:lvl2pPr>
    <a:lvl3pPr marL="327025" indent="-114300" algn="l" defTabSz="912813" rtl="0" fontAlgn="base">
      <a:lnSpc>
        <a:spcPct val="90000"/>
      </a:lnSpc>
      <a:spcBef>
        <a:spcPct val="30000"/>
      </a:spcBef>
      <a:spcAft>
        <a:spcPts val="338"/>
      </a:spcAft>
      <a:buFont typeface="Arial" charset="0"/>
      <a:buChar char="•"/>
      <a:defRPr sz="900" kern="1200">
        <a:solidFill>
          <a:schemeClr val="tx1"/>
        </a:solidFill>
        <a:latin typeface="Calibri" pitchFamily="34" charset="0"/>
        <a:ea typeface="+mn-ea"/>
        <a:cs typeface="+mn-cs"/>
      </a:defRPr>
    </a:lvl3pPr>
    <a:lvl4pPr marL="482600" indent="-146050" algn="l" defTabSz="912813" rtl="0" fontAlgn="base">
      <a:lnSpc>
        <a:spcPct val="90000"/>
      </a:lnSpc>
      <a:spcBef>
        <a:spcPct val="30000"/>
      </a:spcBef>
      <a:spcAft>
        <a:spcPts val="338"/>
      </a:spcAft>
      <a:buFont typeface="Arial" charset="0"/>
      <a:buChar char="•"/>
      <a:defRPr sz="900" kern="1200">
        <a:solidFill>
          <a:schemeClr val="tx1"/>
        </a:solidFill>
        <a:latin typeface="Calibri" pitchFamily="34" charset="0"/>
        <a:ea typeface="+mn-ea"/>
        <a:cs typeface="+mn-cs"/>
      </a:defRPr>
    </a:lvl4pPr>
    <a:lvl5pPr marL="614363" indent="-114300" algn="l" defTabSz="912813" rtl="0" fontAlgn="base">
      <a:lnSpc>
        <a:spcPct val="90000"/>
      </a:lnSpc>
      <a:spcBef>
        <a:spcPct val="30000"/>
      </a:spcBef>
      <a:spcAft>
        <a:spcPts val="338"/>
      </a:spcAft>
      <a:buFont typeface="Arial" charset="0"/>
      <a:buChar char="•"/>
      <a:defRPr sz="900" kern="1200">
        <a:solidFill>
          <a:schemeClr val="tx1"/>
        </a:solidFill>
        <a:latin typeface="Calibri"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a:t>
            </a:fld>
            <a:endParaRPr lang="en-US" dirty="0"/>
          </a:p>
        </p:txBody>
      </p:sp>
    </p:spTree>
    <p:extLst>
      <p:ext uri="{BB962C8B-B14F-4D97-AF65-F5344CB8AC3E}">
        <p14:creationId xmlns:p14="http://schemas.microsoft.com/office/powerpoint/2010/main" val="33623958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10</a:t>
            </a:fld>
            <a:endParaRPr lang="en-US" dirty="0"/>
          </a:p>
        </p:txBody>
      </p:sp>
    </p:spTree>
    <p:extLst>
      <p:ext uri="{BB962C8B-B14F-4D97-AF65-F5344CB8AC3E}">
        <p14:creationId xmlns:p14="http://schemas.microsoft.com/office/powerpoint/2010/main" val="4465878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a:r>
              <a:rPr lang="en-US" sz="900" kern="1200" dirty="0">
                <a:solidFill>
                  <a:schemeClr val="tx1"/>
                </a:solidFill>
                <a:latin typeface="Calibri" pitchFamily="34" charset="0"/>
                <a:ea typeface="+mn-ea"/>
                <a:cs typeface="+mn-cs"/>
              </a:rPr>
              <a:t>https://en.wikipedia.org/wiki/Library_(computing)</a:t>
            </a:r>
          </a:p>
          <a:p>
            <a:pPr rtl="0"/>
            <a:endParaRPr lang="en-US" sz="900" kern="1200" dirty="0">
              <a:solidFill>
                <a:schemeClr val="tx1"/>
              </a:solidFill>
              <a:effectLst/>
              <a:latin typeface="Calibri" pitchFamily="34" charset="0"/>
              <a:ea typeface="+mn-ea"/>
              <a:cs typeface="+mn-cs"/>
            </a:endParaRPr>
          </a:p>
          <a:p>
            <a:pPr marL="107950" lvl="1" indent="0" rtl="0">
              <a:buNone/>
            </a:pPr>
            <a:r>
              <a:rPr lang="en-US" dirty="0">
                <a:effectLst/>
              </a:rPr>
              <a:t>In computer science, a library is a collection of implementations of behavior, written in terms of a language, that has a well-defined interface by which the behavior is invoked. This means that as long as a higher level program uses a library to make system calls, it does not need to be re-written to implement those system calls over and over again. In addition, the </a:t>
            </a:r>
            <a:r>
              <a:rPr lang="en-US" b="1" dirty="0">
                <a:effectLst/>
              </a:rPr>
              <a:t>behavior is provided for reuse by multiple independent programs</a:t>
            </a:r>
            <a:r>
              <a:rPr lang="en-US" dirty="0">
                <a:effectLst/>
              </a:rPr>
              <a:t>. A program invokes the library-provided behavior via a mechanism of the language. </a:t>
            </a:r>
          </a:p>
          <a:p>
            <a:pPr marL="107950" lvl="1" indent="0" rtl="0">
              <a:buNone/>
            </a:pPr>
            <a:endParaRPr lang="en-US" dirty="0">
              <a:effectLst/>
            </a:endParaRPr>
          </a:p>
          <a:p>
            <a:pPr rtl="0"/>
            <a:r>
              <a:rPr lang="en-US" dirty="0">
                <a:effectLst/>
              </a:rPr>
              <a:t>From </a:t>
            </a:r>
            <a:r>
              <a:rPr lang="en-US" sz="900" kern="1200" dirty="0">
                <a:solidFill>
                  <a:schemeClr val="tx1"/>
                </a:solidFill>
                <a:latin typeface="Calibri" pitchFamily="34" charset="0"/>
                <a:ea typeface="+mn-ea"/>
                <a:cs typeface="+mn-cs"/>
              </a:rPr>
              <a:t>https://en.wikipedia.org/wiki/Software_framework: </a:t>
            </a:r>
          </a:p>
          <a:p>
            <a:pPr rtl="0"/>
            <a:endParaRPr lang="en-US" sz="900" kern="1200" dirty="0">
              <a:solidFill>
                <a:schemeClr val="tx1"/>
              </a:solidFill>
              <a:effectLst/>
              <a:latin typeface="Calibri" pitchFamily="34" charset="0"/>
              <a:ea typeface="+mn-ea"/>
              <a:cs typeface="+mn-cs"/>
            </a:endParaRPr>
          </a:p>
          <a:p>
            <a:pPr marL="107950" lvl="1" indent="0" rtl="0">
              <a:buNone/>
            </a:pPr>
            <a:r>
              <a:rPr lang="en-US" dirty="0">
                <a:effectLst/>
              </a:rPr>
              <a:t>In computer programming, a software framework is an abstraction in which software providing generic functionality can be selectively changed by additional user-written code, thus providing application-specific software. A software framework is a universal, reusable software environment that provides particular functionality as part of a larger software platform to facilitate development of software applications, products and solutions. Software frameworks may include support programs, compilers, code libraries, tool sets, and application programming interfaces (APIs) that bring together all the different components to enable development of a project or solution.</a:t>
            </a:r>
          </a:p>
          <a:p>
            <a:pPr marL="107950" lvl="1" indent="0" rtl="0">
              <a:buNone/>
            </a:pPr>
            <a:endParaRPr lang="en-US" dirty="0">
              <a:effectLst/>
            </a:endParaRPr>
          </a:p>
          <a:p>
            <a:pPr marL="107950" lvl="1" indent="0" rtl="0">
              <a:buNone/>
            </a:pPr>
            <a:r>
              <a:rPr lang="en-US" dirty="0">
                <a:effectLst/>
              </a:rPr>
              <a:t>Frameworks contain key distinguishing features that separate them from normal libraries:</a:t>
            </a:r>
          </a:p>
          <a:p>
            <a:pPr marL="171450" indent="-171450" rtl="0">
              <a:buFont typeface="Arial" panose="020B0604020202020204" pitchFamily="34" charset="0"/>
              <a:buChar char="•"/>
            </a:pPr>
            <a:r>
              <a:rPr lang="en-US" dirty="0">
                <a:effectLst/>
              </a:rPr>
              <a:t>inversion of control: In a framework, unlike in libraries or normal user applications, the overall program's flow of control is not dictated by the caller, but by the framework.</a:t>
            </a:r>
          </a:p>
          <a:p>
            <a:pPr marL="171450" indent="-171450" rtl="0">
              <a:buFont typeface="Arial" panose="020B0604020202020204" pitchFamily="34" charset="0"/>
              <a:buChar char="•"/>
            </a:pPr>
            <a:r>
              <a:rPr lang="en-US" dirty="0">
                <a:effectLst/>
              </a:rPr>
              <a:t>default behavior: A framework has a default behavior. This default behavior must be some useful behavior and not a series of no-ops.</a:t>
            </a:r>
          </a:p>
          <a:p>
            <a:pPr marL="171450" indent="-171450" rtl="0">
              <a:buFont typeface="Arial" panose="020B0604020202020204" pitchFamily="34" charset="0"/>
              <a:buChar char="•"/>
            </a:pPr>
            <a:r>
              <a:rPr lang="en-US" dirty="0">
                <a:effectLst/>
              </a:rPr>
              <a:t>extensibility: A framework can be extended by the user usually by selective overriding or specialized by user code to provide specific functionality.</a:t>
            </a:r>
          </a:p>
          <a:p>
            <a:pPr marL="171450" indent="-171450" rtl="0">
              <a:buFont typeface="Arial" panose="020B0604020202020204" pitchFamily="34" charset="0"/>
              <a:buChar char="•"/>
            </a:pPr>
            <a:r>
              <a:rPr lang="en-US" dirty="0">
                <a:effectLst/>
              </a:rPr>
              <a:t>non-modifiable framework code: The framework code, in general, is not supposed to be modified, while accepting user-implemented extensions. In other words, users can extend the framework, but should not modify its code.</a:t>
            </a:r>
          </a:p>
          <a:p>
            <a:pPr rtl="0"/>
            <a:endParaRPr lang="en-US" dirty="0">
              <a:effectLst/>
            </a:endParaRPr>
          </a:p>
          <a:p>
            <a:pPr rtl="0"/>
            <a:endParaRPr lang="en-US" dirty="0">
              <a:effectLst/>
            </a:endParaRPr>
          </a:p>
          <a:p>
            <a:pPr algn="r" rtl="0"/>
            <a:endParaRPr lang="en-US" dirty="0">
              <a:effectLst/>
            </a:endParaRPr>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11</a:t>
            </a:fld>
            <a:endParaRPr lang="en-US" dirty="0"/>
          </a:p>
        </p:txBody>
      </p:sp>
    </p:spTree>
    <p:extLst>
      <p:ext uri="{BB962C8B-B14F-4D97-AF65-F5344CB8AC3E}">
        <p14:creationId xmlns:p14="http://schemas.microsoft.com/office/powerpoint/2010/main" val="2119135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12</a:t>
            </a:fld>
            <a:endParaRPr lang="en-US" dirty="0"/>
          </a:p>
        </p:txBody>
      </p:sp>
    </p:spTree>
    <p:extLst>
      <p:ext uri="{BB962C8B-B14F-4D97-AF65-F5344CB8AC3E}">
        <p14:creationId xmlns:p14="http://schemas.microsoft.com/office/powerpoint/2010/main" val="21500241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13</a:t>
            </a:fld>
            <a:endParaRPr lang="en-US" dirty="0"/>
          </a:p>
        </p:txBody>
      </p:sp>
    </p:spTree>
    <p:extLst>
      <p:ext uri="{BB962C8B-B14F-4D97-AF65-F5344CB8AC3E}">
        <p14:creationId xmlns:p14="http://schemas.microsoft.com/office/powerpoint/2010/main" val="32266373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14</a:t>
            </a:fld>
            <a:endParaRPr lang="en-US" dirty="0"/>
          </a:p>
        </p:txBody>
      </p:sp>
    </p:spTree>
    <p:extLst>
      <p:ext uri="{BB962C8B-B14F-4D97-AF65-F5344CB8AC3E}">
        <p14:creationId xmlns:p14="http://schemas.microsoft.com/office/powerpoint/2010/main" val="20199801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15</a:t>
            </a:fld>
            <a:endParaRPr lang="en-US" dirty="0"/>
          </a:p>
        </p:txBody>
      </p:sp>
    </p:spTree>
    <p:extLst>
      <p:ext uri="{BB962C8B-B14F-4D97-AF65-F5344CB8AC3E}">
        <p14:creationId xmlns:p14="http://schemas.microsoft.com/office/powerpoint/2010/main" val="26606565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16</a:t>
            </a:fld>
            <a:endParaRPr lang="en-US" dirty="0"/>
          </a:p>
        </p:txBody>
      </p:sp>
    </p:spTree>
    <p:extLst>
      <p:ext uri="{BB962C8B-B14F-4D97-AF65-F5344CB8AC3E}">
        <p14:creationId xmlns:p14="http://schemas.microsoft.com/office/powerpoint/2010/main" val="20003077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http://www.hanselman.com/blog/OneASPNETMakingJSONWebAPIsWithASPNETMVC4BetaAndASPNETWebAPI.aspx</a:t>
            </a:r>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17</a:t>
            </a:fld>
            <a:endParaRPr lang="en-US" dirty="0"/>
          </a:p>
        </p:txBody>
      </p:sp>
    </p:spTree>
    <p:extLst>
      <p:ext uri="{BB962C8B-B14F-4D97-AF65-F5344CB8AC3E}">
        <p14:creationId xmlns:p14="http://schemas.microsoft.com/office/powerpoint/2010/main" val="23003204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18</a:t>
            </a:fld>
            <a:endParaRPr lang="en-US" dirty="0"/>
          </a:p>
        </p:txBody>
      </p:sp>
    </p:spTree>
    <p:extLst>
      <p:ext uri="{BB962C8B-B14F-4D97-AF65-F5344CB8AC3E}">
        <p14:creationId xmlns:p14="http://schemas.microsoft.com/office/powerpoint/2010/main" val="34236762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ASP.NET </a:t>
            </a:r>
            <a:r>
              <a:rPr lang="en-US" dirty="0" err="1"/>
              <a:t>vNext</a:t>
            </a:r>
            <a:r>
              <a:rPr lang="en-US" dirty="0"/>
              <a:t>, specific abstractions have changed, but they still provide high and low level </a:t>
            </a:r>
            <a:r>
              <a:rPr lang="en-US" dirty="0" err="1"/>
              <a:t>abstrations</a:t>
            </a:r>
            <a:r>
              <a:rPr lang="en-US" dirty="0"/>
              <a:t> so you can plug into the stack wherever you want.</a:t>
            </a:r>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19</a:t>
            </a:fld>
            <a:endParaRPr lang="en-US" dirty="0"/>
          </a:p>
        </p:txBody>
      </p:sp>
    </p:spTree>
    <p:extLst>
      <p:ext uri="{BB962C8B-B14F-4D97-AF65-F5344CB8AC3E}">
        <p14:creationId xmlns:p14="http://schemas.microsoft.com/office/powerpoint/2010/main" val="3458166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Ideas for titles:</a:t>
            </a:r>
          </a:p>
          <a:p>
            <a:pPr marL="171450" indent="-171450">
              <a:buFont typeface="Arial" panose="020B0604020202020204" pitchFamily="34" charset="0"/>
              <a:buChar char="•"/>
            </a:pPr>
            <a:r>
              <a:rPr lang="en-US" dirty="0"/>
              <a:t>May</a:t>
            </a:r>
            <a:r>
              <a:rPr lang="en-US" baseline="0" dirty="0"/>
              <a:t> the framework be with you</a:t>
            </a:r>
          </a:p>
          <a:p>
            <a:pPr marL="171450" indent="-171450">
              <a:buFont typeface="Arial" panose="020B0604020202020204" pitchFamily="34" charset="0"/>
              <a:buChar char="•"/>
            </a:pPr>
            <a:r>
              <a:rPr lang="en-US" baseline="0" dirty="0"/>
              <a:t>There is no library</a:t>
            </a:r>
          </a:p>
          <a:p>
            <a:pPr marL="171450" indent="-171450">
              <a:buFont typeface="Arial" panose="020B0604020202020204" pitchFamily="34" charset="0"/>
              <a:buChar char="•"/>
            </a:pPr>
            <a:r>
              <a:rPr lang="en-US" baseline="0" dirty="0"/>
              <a:t>Libraries and Frameworks and Services! Oh My!</a:t>
            </a:r>
            <a:endParaRPr lang="en-US" dirty="0"/>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a:t>
            </a:fld>
            <a:endParaRPr lang="en-US" dirty="0"/>
          </a:p>
        </p:txBody>
      </p:sp>
    </p:spTree>
    <p:extLst>
      <p:ext uri="{BB962C8B-B14F-4D97-AF65-F5344CB8AC3E}">
        <p14:creationId xmlns:p14="http://schemas.microsoft.com/office/powerpoint/2010/main" val="15173759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I started @ Microsoft in the 90s, distributed objects were all the rage.</a:t>
            </a:r>
            <a:r>
              <a:rPr lang="en-US" baseline="0" dirty="0"/>
              <a:t> Single vendor tech like DCOM and CORBA gave away to open standards like SOAP. And they all got crushed in the marketplace by REST. So RESTful services good, distributed objects bad, story over, right? Maybe not.</a:t>
            </a:r>
            <a:endParaRPr lang="en-US" dirty="0"/>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20</a:t>
            </a:fld>
            <a:endParaRPr lang="en-US" dirty="0"/>
          </a:p>
        </p:txBody>
      </p:sp>
    </p:spTree>
    <p:extLst>
      <p:ext uri="{BB962C8B-B14F-4D97-AF65-F5344CB8AC3E}">
        <p14:creationId xmlns:p14="http://schemas.microsoft.com/office/powerpoint/2010/main" val="35693537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rPr>
              <a:t>How many web services</a:t>
            </a:r>
          </a:p>
          <a:p>
            <a:pPr marL="171450" indent="-171450">
              <a:buFont typeface="Arial" panose="020B0604020202020204" pitchFamily="34" charset="0"/>
              <a:buChar char="•"/>
            </a:pPr>
            <a:r>
              <a:rPr lang="en-US" dirty="0">
                <a:effectLst/>
              </a:rPr>
              <a:t>Use</a:t>
            </a:r>
            <a:r>
              <a:rPr lang="en-US" baseline="0" dirty="0">
                <a:effectLst/>
              </a:rPr>
              <a:t> HTTP verbs correctly instead of simply use get/post as read/write?</a:t>
            </a:r>
          </a:p>
          <a:p>
            <a:pPr marL="171450" indent="-171450">
              <a:buFont typeface="Arial" panose="020B0604020202020204" pitchFamily="34" charset="0"/>
              <a:buChar char="•"/>
            </a:pPr>
            <a:r>
              <a:rPr lang="en-US" baseline="0" dirty="0">
                <a:effectLst/>
              </a:rPr>
              <a:t>Use semantically useful internet media types (i.e. not just application/</a:t>
            </a:r>
            <a:r>
              <a:rPr lang="en-US" baseline="0" dirty="0" err="1">
                <a:effectLst/>
              </a:rPr>
              <a:t>json</a:t>
            </a:r>
            <a:r>
              <a:rPr lang="en-US" baseline="0" dirty="0">
                <a:effectLst/>
              </a:rPr>
              <a:t>)?</a:t>
            </a:r>
          </a:p>
          <a:p>
            <a:pPr marL="171450" indent="-171450">
              <a:buFont typeface="Arial" panose="020B0604020202020204" pitchFamily="34" charset="0"/>
              <a:buChar char="•"/>
            </a:pPr>
            <a:r>
              <a:rPr lang="en-US" baseline="0" dirty="0">
                <a:effectLst/>
              </a:rPr>
              <a:t>Use </a:t>
            </a:r>
            <a:r>
              <a:rPr lang="en-US" dirty="0">
                <a:effectLst/>
              </a:rPr>
              <a:t>HATEOAS (Hypermedia as the engine of application state)?</a:t>
            </a:r>
            <a:endParaRPr lang="en-US" dirty="0"/>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21</a:t>
            </a:fld>
            <a:endParaRPr lang="en-US" dirty="0"/>
          </a:p>
        </p:txBody>
      </p:sp>
    </p:spTree>
    <p:extLst>
      <p:ext uri="{BB962C8B-B14F-4D97-AF65-F5344CB8AC3E}">
        <p14:creationId xmlns:p14="http://schemas.microsoft.com/office/powerpoint/2010/main" val="13411458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22</a:t>
            </a:fld>
            <a:endParaRPr lang="en-US" dirty="0"/>
          </a:p>
        </p:txBody>
      </p:sp>
    </p:spTree>
    <p:extLst>
      <p:ext uri="{BB962C8B-B14F-4D97-AF65-F5344CB8AC3E}">
        <p14:creationId xmlns:p14="http://schemas.microsoft.com/office/powerpoint/2010/main" val="40289702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23</a:t>
            </a:fld>
            <a:endParaRPr lang="en-US" dirty="0"/>
          </a:p>
        </p:txBody>
      </p:sp>
    </p:spTree>
    <p:extLst>
      <p:ext uri="{BB962C8B-B14F-4D97-AF65-F5344CB8AC3E}">
        <p14:creationId xmlns:p14="http://schemas.microsoft.com/office/powerpoint/2010/main" val="10001853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90s there was no easy way to represent a method that would take an arbitrarily</a:t>
            </a:r>
            <a:r>
              <a:rPr lang="en-US" baseline="0" dirty="0"/>
              <a:t> long time to complete. Heck, there wasn’t an easy way to represent an </a:t>
            </a:r>
            <a:r>
              <a:rPr lang="en-US" baseline="0" dirty="0" err="1"/>
              <a:t>async</a:t>
            </a:r>
            <a:r>
              <a:rPr lang="en-US" baseline="0" dirty="0"/>
              <a:t> method in C# until Task shipped as part of .NET FX 4.0 in 2010. Consuming </a:t>
            </a:r>
            <a:r>
              <a:rPr lang="en-US" baseline="0" dirty="0" err="1"/>
              <a:t>async</a:t>
            </a:r>
            <a:r>
              <a:rPr lang="en-US" baseline="0" dirty="0"/>
              <a:t> methods easily took until await was introduced by C# 5.0 in 2012.</a:t>
            </a:r>
            <a:endParaRPr lang="en-US" dirty="0"/>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24</a:t>
            </a:fld>
            <a:endParaRPr lang="en-US" dirty="0"/>
          </a:p>
        </p:txBody>
      </p:sp>
    </p:spTree>
    <p:extLst>
      <p:ext uri="{BB962C8B-B14F-4D97-AF65-F5344CB8AC3E}">
        <p14:creationId xmlns:p14="http://schemas.microsoft.com/office/powerpoint/2010/main" val="26694842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25</a:t>
            </a:fld>
            <a:endParaRPr lang="en-US" dirty="0"/>
          </a:p>
        </p:txBody>
      </p:sp>
    </p:spTree>
    <p:extLst>
      <p:ext uri="{BB962C8B-B14F-4D97-AF65-F5344CB8AC3E}">
        <p14:creationId xmlns:p14="http://schemas.microsoft.com/office/powerpoint/2010/main" val="11594425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26</a:t>
            </a:fld>
            <a:endParaRPr lang="en-US" dirty="0"/>
          </a:p>
        </p:txBody>
      </p:sp>
    </p:spTree>
    <p:extLst>
      <p:ext uri="{BB962C8B-B14F-4D97-AF65-F5344CB8AC3E}">
        <p14:creationId xmlns:p14="http://schemas.microsoft.com/office/powerpoint/2010/main" val="40156221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27</a:t>
            </a:fld>
            <a:endParaRPr lang="en-US" dirty="0"/>
          </a:p>
        </p:txBody>
      </p:sp>
    </p:spTree>
    <p:extLst>
      <p:ext uri="{BB962C8B-B14F-4D97-AF65-F5344CB8AC3E}">
        <p14:creationId xmlns:p14="http://schemas.microsoft.com/office/powerpoint/2010/main" val="32691341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28</a:t>
            </a:fld>
            <a:endParaRPr lang="en-US" dirty="0"/>
          </a:p>
        </p:txBody>
      </p:sp>
    </p:spTree>
    <p:extLst>
      <p:ext uri="{BB962C8B-B14F-4D97-AF65-F5344CB8AC3E}">
        <p14:creationId xmlns:p14="http://schemas.microsoft.com/office/powerpoint/2010/main" val="41988015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29</a:t>
            </a:fld>
            <a:endParaRPr lang="en-US" dirty="0"/>
          </a:p>
        </p:txBody>
      </p:sp>
    </p:spTree>
    <p:extLst>
      <p:ext uri="{BB962C8B-B14F-4D97-AF65-F5344CB8AC3E}">
        <p14:creationId xmlns:p14="http://schemas.microsoft.com/office/powerpoint/2010/main" val="641639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Talk ended up being more anecdotal and architectural and less on API design nitty gritty. </a:t>
            </a:r>
            <a:endParaRPr lang="en-US" dirty="0"/>
          </a:p>
          <a:p>
            <a:endParaRPr lang="en-US" dirty="0"/>
          </a:p>
          <a:p>
            <a:r>
              <a:rPr lang="en-US" dirty="0"/>
              <a:t>I’m not going to regurgitate Framework Design Guidelines.</a:t>
            </a:r>
            <a:r>
              <a:rPr lang="en-US" baseline="0" dirty="0"/>
              <a:t> It’s a great book, go read it. </a:t>
            </a:r>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3</a:t>
            </a:fld>
            <a:endParaRPr lang="en-US" dirty="0"/>
          </a:p>
        </p:txBody>
      </p:sp>
    </p:spTree>
    <p:extLst>
      <p:ext uri="{BB962C8B-B14F-4D97-AF65-F5344CB8AC3E}">
        <p14:creationId xmlns:p14="http://schemas.microsoft.com/office/powerpoint/2010/main" val="9096640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30</a:t>
            </a:fld>
            <a:endParaRPr lang="en-US" dirty="0"/>
          </a:p>
        </p:txBody>
      </p:sp>
    </p:spTree>
    <p:extLst>
      <p:ext uri="{BB962C8B-B14F-4D97-AF65-F5344CB8AC3E}">
        <p14:creationId xmlns:p14="http://schemas.microsoft.com/office/powerpoint/2010/main" val="38398972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http://commons.wikimedia.org/wiki/File:Texas_Hold_%27em_Hole_Cards.jpg</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This image is licensed under the Creative Commons Attribution 2.0 Generic License. </a:t>
            </a:r>
          </a:p>
        </p:txBody>
      </p:sp>
      <p:sp>
        <p:nvSpPr>
          <p:cNvPr id="4" name="Slide Number Placeholder 3"/>
          <p:cNvSpPr>
            <a:spLocks noGrp="1"/>
          </p:cNvSpPr>
          <p:nvPr>
            <p:ph type="sldNum" sz="quarter" idx="10"/>
          </p:nvPr>
        </p:nvSpPr>
        <p:spPr/>
        <p:txBody>
          <a:bodyPr/>
          <a:lstStyle/>
          <a:p>
            <a:fld id="{BE8191B9-3681-4D44-9817-3F7AF53F4A92}" type="slidenum">
              <a:rPr lang="en-US" smtClean="0"/>
              <a:pPr/>
              <a:t>31</a:t>
            </a:fld>
            <a:endParaRPr lang="en-US"/>
          </a:p>
        </p:txBody>
      </p:sp>
    </p:spTree>
    <p:extLst>
      <p:ext uri="{BB962C8B-B14F-4D97-AF65-F5344CB8AC3E}">
        <p14:creationId xmlns:p14="http://schemas.microsoft.com/office/powerpoint/2010/main" val="820337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32</a:t>
            </a:fld>
            <a:endParaRPr lang="en-US" dirty="0"/>
          </a:p>
        </p:txBody>
      </p:sp>
    </p:spTree>
    <p:extLst>
      <p:ext uri="{BB962C8B-B14F-4D97-AF65-F5344CB8AC3E}">
        <p14:creationId xmlns:p14="http://schemas.microsoft.com/office/powerpoint/2010/main" val="36335888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33</a:t>
            </a:fld>
            <a:endParaRPr lang="en-US" dirty="0"/>
          </a:p>
        </p:txBody>
      </p:sp>
    </p:spTree>
    <p:extLst>
      <p:ext uri="{BB962C8B-B14F-4D97-AF65-F5344CB8AC3E}">
        <p14:creationId xmlns:p14="http://schemas.microsoft.com/office/powerpoint/2010/main" val="62933388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34</a:t>
            </a:fld>
            <a:endParaRPr lang="en-US" dirty="0"/>
          </a:p>
        </p:txBody>
      </p:sp>
    </p:spTree>
    <p:extLst>
      <p:ext uri="{BB962C8B-B14F-4D97-AF65-F5344CB8AC3E}">
        <p14:creationId xmlns:p14="http://schemas.microsoft.com/office/powerpoint/2010/main" val="72152060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35</a:t>
            </a:fld>
            <a:endParaRPr lang="en-US" dirty="0"/>
          </a:p>
        </p:txBody>
      </p:sp>
    </p:spTree>
    <p:extLst>
      <p:ext uri="{BB962C8B-B14F-4D97-AF65-F5344CB8AC3E}">
        <p14:creationId xmlns:p14="http://schemas.microsoft.com/office/powerpoint/2010/main" val="6009110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36</a:t>
            </a:fld>
            <a:endParaRPr lang="en-US" dirty="0"/>
          </a:p>
        </p:txBody>
      </p:sp>
    </p:spTree>
    <p:extLst>
      <p:ext uri="{BB962C8B-B14F-4D97-AF65-F5344CB8AC3E}">
        <p14:creationId xmlns:p14="http://schemas.microsoft.com/office/powerpoint/2010/main" val="283324934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Card Deck: http://www.flickr.com/photos/trekkyandy/271813396/ (This image is licensed under the Creative Commons Attribution-Share Alike 2.0 Generic license)</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Chips: http://www.flickr.com/photos/russelljsmith/9487077/ (This image is licensed under the Creative Commons Attribution 2.0 Generic License.)</a:t>
            </a:r>
          </a:p>
          <a:p>
            <a:endParaRPr lang="en-US" dirty="0"/>
          </a:p>
          <a:p>
            <a:r>
              <a:rPr lang="en-US" dirty="0"/>
              <a:t>Players: http://www.flickr.com/photos/runtcake/2581767083/ (This image is licensed under the Creative Commons Attribution 2.0 Generic License. )</a:t>
            </a:r>
          </a:p>
          <a:p>
            <a:endParaRPr lang="en-US" dirty="0"/>
          </a:p>
          <a:p>
            <a:r>
              <a:rPr lang="en-US" dirty="0"/>
              <a:t>Table: http://www.lasvegasvegas.com/viewer/v/WPT2004-2007/WPT2+2004+World+Poker+Tour+5+Diamond+Bellagio/790-lg.jpg.html (This image is licensed under the Creative Commons </a:t>
            </a:r>
            <a:r>
              <a:rPr lang="en-US" b="0" dirty="0">
                <a:effectLst/>
              </a:rPr>
              <a:t>Attribution-Share Alike 3.0 </a:t>
            </a:r>
            <a:r>
              <a:rPr lang="en-US" b="0" dirty="0" err="1">
                <a:effectLst/>
              </a:rPr>
              <a:t>Unported</a:t>
            </a:r>
            <a:r>
              <a:rPr lang="en-US" b="0" dirty="0">
                <a:effectLst/>
              </a:rPr>
              <a:t>)</a:t>
            </a:r>
          </a:p>
          <a:p>
            <a:endParaRPr lang="en-US" dirty="0"/>
          </a:p>
        </p:txBody>
      </p:sp>
      <p:sp>
        <p:nvSpPr>
          <p:cNvPr id="4" name="Slide Number Placeholder 3"/>
          <p:cNvSpPr>
            <a:spLocks noGrp="1"/>
          </p:cNvSpPr>
          <p:nvPr>
            <p:ph type="sldNum" sz="quarter" idx="10"/>
          </p:nvPr>
        </p:nvSpPr>
        <p:spPr/>
        <p:txBody>
          <a:bodyPr/>
          <a:lstStyle/>
          <a:p>
            <a:fld id="{BE8191B9-3681-4D44-9817-3F7AF53F4A92}" type="slidenum">
              <a:rPr lang="en-US" smtClean="0"/>
              <a:pPr/>
              <a:t>37</a:t>
            </a:fld>
            <a:endParaRPr lang="en-US"/>
          </a:p>
        </p:txBody>
      </p:sp>
    </p:spTree>
    <p:extLst>
      <p:ext uri="{BB962C8B-B14F-4D97-AF65-F5344CB8AC3E}">
        <p14:creationId xmlns:p14="http://schemas.microsoft.com/office/powerpoint/2010/main" val="20302551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38</a:t>
            </a:fld>
            <a:endParaRPr lang="en-US" dirty="0"/>
          </a:p>
        </p:txBody>
      </p:sp>
    </p:spTree>
    <p:extLst>
      <p:ext uri="{BB962C8B-B14F-4D97-AF65-F5344CB8AC3E}">
        <p14:creationId xmlns:p14="http://schemas.microsoft.com/office/powerpoint/2010/main" val="360742127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39</a:t>
            </a:fld>
            <a:endParaRPr lang="en-US" dirty="0"/>
          </a:p>
        </p:txBody>
      </p:sp>
    </p:spTree>
    <p:extLst>
      <p:ext uri="{BB962C8B-B14F-4D97-AF65-F5344CB8AC3E}">
        <p14:creationId xmlns:p14="http://schemas.microsoft.com/office/powerpoint/2010/main" val="357550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4</a:t>
            </a:fld>
            <a:endParaRPr lang="en-US" dirty="0"/>
          </a:p>
        </p:txBody>
      </p:sp>
    </p:spTree>
    <p:extLst>
      <p:ext uri="{BB962C8B-B14F-4D97-AF65-F5344CB8AC3E}">
        <p14:creationId xmlns:p14="http://schemas.microsoft.com/office/powerpoint/2010/main" val="23795790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40</a:t>
            </a:fld>
            <a:endParaRPr lang="en-US" dirty="0"/>
          </a:p>
        </p:txBody>
      </p:sp>
    </p:spTree>
    <p:extLst>
      <p:ext uri="{BB962C8B-B14F-4D97-AF65-F5344CB8AC3E}">
        <p14:creationId xmlns:p14="http://schemas.microsoft.com/office/powerpoint/2010/main" val="62173265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41</a:t>
            </a:fld>
            <a:endParaRPr lang="en-US" dirty="0"/>
          </a:p>
        </p:txBody>
      </p:sp>
    </p:spTree>
    <p:extLst>
      <p:ext uri="{BB962C8B-B14F-4D97-AF65-F5344CB8AC3E}">
        <p14:creationId xmlns:p14="http://schemas.microsoft.com/office/powerpoint/2010/main" val="2432385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42</a:t>
            </a:fld>
            <a:endParaRPr lang="en-US" dirty="0"/>
          </a:p>
        </p:txBody>
      </p:sp>
    </p:spTree>
    <p:extLst>
      <p:ext uri="{BB962C8B-B14F-4D97-AF65-F5344CB8AC3E}">
        <p14:creationId xmlns:p14="http://schemas.microsoft.com/office/powerpoint/2010/main" val="27972884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43</a:t>
            </a:fld>
            <a:endParaRPr lang="en-US" dirty="0"/>
          </a:p>
        </p:txBody>
      </p:sp>
    </p:spTree>
    <p:extLst>
      <p:ext uri="{BB962C8B-B14F-4D97-AF65-F5344CB8AC3E}">
        <p14:creationId xmlns:p14="http://schemas.microsoft.com/office/powerpoint/2010/main" val="215698751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44</a:t>
            </a:fld>
            <a:endParaRPr lang="en-US" dirty="0"/>
          </a:p>
        </p:txBody>
      </p:sp>
    </p:spTree>
    <p:extLst>
      <p:ext uri="{BB962C8B-B14F-4D97-AF65-F5344CB8AC3E}">
        <p14:creationId xmlns:p14="http://schemas.microsoft.com/office/powerpoint/2010/main" val="208075292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Functional programming in C#</a:t>
            </a:r>
          </a:p>
        </p:txBody>
      </p:sp>
      <p:sp>
        <p:nvSpPr>
          <p:cNvPr id="4" name="Slide Number Placeholder 3"/>
          <p:cNvSpPr>
            <a:spLocks noGrp="1"/>
          </p:cNvSpPr>
          <p:nvPr>
            <p:ph type="sldNum" sz="quarter" idx="10"/>
          </p:nvPr>
        </p:nvSpPr>
        <p:spPr/>
        <p:txBody>
          <a:bodyPr/>
          <a:lstStyle/>
          <a:p>
            <a:fld id="{BE8191B9-3681-4D44-9817-3F7AF53F4A92}" type="slidenum">
              <a:rPr lang="en-US" smtClean="0"/>
              <a:pPr/>
              <a:t>45</a:t>
            </a:fld>
            <a:endParaRPr lang="en-US"/>
          </a:p>
        </p:txBody>
      </p:sp>
    </p:spTree>
    <p:extLst>
      <p:ext uri="{BB962C8B-B14F-4D97-AF65-F5344CB8AC3E}">
        <p14:creationId xmlns:p14="http://schemas.microsoft.com/office/powerpoint/2010/main" val="36800204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46</a:t>
            </a:fld>
            <a:endParaRPr lang="en-US" dirty="0"/>
          </a:p>
        </p:txBody>
      </p:sp>
    </p:spTree>
    <p:extLst>
      <p:ext uri="{BB962C8B-B14F-4D97-AF65-F5344CB8AC3E}">
        <p14:creationId xmlns:p14="http://schemas.microsoft.com/office/powerpoint/2010/main" val="62181796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47</a:t>
            </a:fld>
            <a:endParaRPr lang="en-US" dirty="0"/>
          </a:p>
        </p:txBody>
      </p:sp>
    </p:spTree>
    <p:extLst>
      <p:ext uri="{BB962C8B-B14F-4D97-AF65-F5344CB8AC3E}">
        <p14:creationId xmlns:p14="http://schemas.microsoft.com/office/powerpoint/2010/main" val="367989290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48</a:t>
            </a:fld>
            <a:endParaRPr lang="en-US" dirty="0"/>
          </a:p>
        </p:txBody>
      </p:sp>
    </p:spTree>
    <p:extLst>
      <p:ext uri="{BB962C8B-B14F-4D97-AF65-F5344CB8AC3E}">
        <p14:creationId xmlns:p14="http://schemas.microsoft.com/office/powerpoint/2010/main" val="1558364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2813" rtl="0" eaLnBrk="1" fontAlgn="base" latinLnBrk="0" hangingPunct="1">
              <a:lnSpc>
                <a:spcPct val="90000"/>
              </a:lnSpc>
              <a:spcBef>
                <a:spcPct val="30000"/>
              </a:spcBef>
              <a:spcAft>
                <a:spcPts val="338"/>
              </a:spcAft>
              <a:buClrTx/>
              <a:buSzTx/>
              <a:buFontTx/>
              <a:buNone/>
              <a:tabLst/>
              <a:defRPr/>
            </a:pPr>
            <a:r>
              <a:rPr lang="en-US" dirty="0"/>
              <a:t>The Rule of Three is from </a:t>
            </a:r>
            <a:r>
              <a:rPr lang="en-US" sz="900" dirty="0">
                <a:effectLst/>
              </a:rPr>
              <a:t>Martin</a:t>
            </a:r>
            <a:r>
              <a:rPr lang="en-US" sz="900" baseline="0" dirty="0">
                <a:effectLst/>
              </a:rPr>
              <a:t> Fowler’s excellent </a:t>
            </a:r>
            <a:r>
              <a:rPr lang="en-US" sz="900" baseline="0">
                <a:effectLst/>
              </a:rPr>
              <a:t>book Refactoring</a:t>
            </a:r>
            <a:r>
              <a:rPr lang="en-US" sz="900" baseline="0" dirty="0">
                <a:effectLst/>
              </a:rPr>
              <a:t>, attributed to Don Roberts.</a:t>
            </a:r>
          </a:p>
          <a:p>
            <a:endParaRPr lang="en-US" dirty="0"/>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5</a:t>
            </a:fld>
            <a:endParaRPr lang="en-US" dirty="0"/>
          </a:p>
        </p:txBody>
      </p:sp>
    </p:spTree>
    <p:extLst>
      <p:ext uri="{BB962C8B-B14F-4D97-AF65-F5344CB8AC3E}">
        <p14:creationId xmlns:p14="http://schemas.microsoft.com/office/powerpoint/2010/main" val="38003858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baseline="0" dirty="0">
              <a:effectLst/>
            </a:endParaRPr>
          </a:p>
          <a:p>
            <a:r>
              <a:rPr lang="en-US" sz="900" baseline="0" dirty="0">
                <a:effectLst/>
              </a:rPr>
              <a:t>I was lucky enough to see Fowler speak at a Microsoft architecture conference once. He said something very interesting about class member visibility declarations – public, private, protected, etc. He said that refactoring tools had made visibility declarations mostly obsolete. However, refactoring only works across your own code base. Fowler said what we really need is a way to indicate a class member was “published” – i.e. that code outside of the current code base (and thus outside the scope of refactoring tools) had taken a dependency on a given member. </a:t>
            </a:r>
          </a:p>
          <a:p>
            <a:endParaRPr lang="en-US" sz="900" baseline="0" dirty="0">
              <a:effectLst/>
            </a:endParaRPr>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6</a:t>
            </a:fld>
            <a:endParaRPr lang="en-US" dirty="0"/>
          </a:p>
        </p:txBody>
      </p:sp>
    </p:spTree>
    <p:extLst>
      <p:ext uri="{BB962C8B-B14F-4D97-AF65-F5344CB8AC3E}">
        <p14:creationId xmlns:p14="http://schemas.microsoft.com/office/powerpoint/2010/main" val="1919698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7</a:t>
            </a:fld>
            <a:endParaRPr lang="en-US" dirty="0"/>
          </a:p>
        </p:txBody>
      </p:sp>
    </p:spTree>
    <p:extLst>
      <p:ext uri="{BB962C8B-B14F-4D97-AF65-F5344CB8AC3E}">
        <p14:creationId xmlns:p14="http://schemas.microsoft.com/office/powerpoint/2010/main" val="3819607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8</a:t>
            </a:fld>
            <a:endParaRPr lang="en-US" dirty="0"/>
          </a:p>
        </p:txBody>
      </p:sp>
    </p:spTree>
    <p:extLst>
      <p:ext uri="{BB962C8B-B14F-4D97-AF65-F5344CB8AC3E}">
        <p14:creationId xmlns:p14="http://schemas.microsoft.com/office/powerpoint/2010/main" val="3284239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4B04963-6760-49B0-9D31-BE4A60B37ED1}" type="slidenum">
              <a:rPr lang="en-US" smtClean="0"/>
              <a:pPr>
                <a:defRPr/>
              </a:pPr>
              <a:t>9</a:t>
            </a:fld>
            <a:endParaRPr lang="en-US" dirty="0"/>
          </a:p>
        </p:txBody>
      </p:sp>
    </p:spTree>
    <p:extLst>
      <p:ext uri="{BB962C8B-B14F-4D97-AF65-F5344CB8AC3E}">
        <p14:creationId xmlns:p14="http://schemas.microsoft.com/office/powerpoint/2010/main" val="2488626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200151"/>
            <a:ext cx="7315200" cy="1371600"/>
          </a:xfrm>
        </p:spPr>
        <p:txBody>
          <a:bodyPr>
            <a:noAutofit/>
          </a:bodyPr>
          <a:lstStyle>
            <a:lvl1pPr>
              <a:defRPr sz="4800" b="1">
                <a:solidFill>
                  <a:schemeClr val="bg2"/>
                </a:solidFill>
                <a:effectLst>
                  <a:glow rad="228600">
                    <a:schemeClr val="bg2">
                      <a:alpha val="40000"/>
                    </a:schemeClr>
                  </a:glow>
                </a:effectLst>
              </a:defRPr>
            </a:lvl1p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noAutofit/>
          </a:bodyPr>
          <a:lstStyle>
            <a:lvl1pPr marL="0" indent="0" algn="ctr">
              <a:spcBef>
                <a:spcPts val="0"/>
              </a:spcBef>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7" name="Footer Placeholder 6"/>
          <p:cNvSpPr>
            <a:spLocks noGrp="1"/>
          </p:cNvSpPr>
          <p:nvPr>
            <p:ph type="ftr" sz="quarter" idx="10"/>
          </p:nvPr>
        </p:nvSpPr>
        <p:spPr>
          <a:xfrm>
            <a:off x="3124200" y="4812507"/>
            <a:ext cx="2895600" cy="273844"/>
          </a:xfrm>
        </p:spPr>
        <p:txBody>
          <a:bodyPr/>
          <a:lstStyle/>
          <a:p>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543051"/>
            <a:ext cx="8229600" cy="2057399"/>
          </a:xfrm>
          <a:ln>
            <a:noFill/>
          </a:ln>
          <a:effectLst/>
        </p:spPr>
        <p:txBody>
          <a:bodyPr anchor="ctr" anchorCtr="0">
            <a:noAutofit/>
          </a:bodyPr>
          <a:lstStyle>
            <a:lvl1pPr algn="ctr">
              <a:defRPr sz="4000" b="1" cap="none" spc="0">
                <a:ln>
                  <a:noFill/>
                </a:ln>
                <a:solidFill>
                  <a:schemeClr val="bg2"/>
                </a:solidFill>
                <a:effectLst>
                  <a:glow rad="304800">
                    <a:schemeClr val="accent1">
                      <a:satMod val="175000"/>
                      <a:alpha val="40000"/>
                    </a:schemeClr>
                  </a:glow>
                </a:effectLst>
              </a:defRPr>
            </a:lvl1pPr>
          </a:lstStyle>
          <a:p>
            <a:r>
              <a:rPr lang="en-US" dirty="0"/>
              <a:t>Click to edit Master title style</a:t>
            </a:r>
          </a:p>
        </p:txBody>
      </p:sp>
      <p:sp>
        <p:nvSpPr>
          <p:cNvPr id="3" name="Footer Placeholder 2"/>
          <p:cNvSpPr>
            <a:spLocks noGrp="1"/>
          </p:cNvSpPr>
          <p:nvPr>
            <p:ph type="ftr" sz="quarter" idx="10"/>
          </p:nvPr>
        </p:nvSpPr>
        <p:spPr>
          <a:xfrm>
            <a:off x="3124200" y="4812507"/>
            <a:ext cx="2895600" cy="273844"/>
          </a:xfrm>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Middle Title">
    <p:spTree>
      <p:nvGrpSpPr>
        <p:cNvPr id="1" name=""/>
        <p:cNvGrpSpPr/>
        <p:nvPr/>
      </p:nvGrpSpPr>
      <p:grpSpPr>
        <a:xfrm>
          <a:off x="0" y="0"/>
          <a:ext cx="0" cy="0"/>
          <a:chOff x="0" y="0"/>
          <a:chExt cx="0" cy="0"/>
        </a:xfrm>
      </p:grpSpPr>
      <p:sp>
        <p:nvSpPr>
          <p:cNvPr id="2" name="Title 1"/>
          <p:cNvSpPr>
            <a:spLocks noGrp="1"/>
          </p:cNvSpPr>
          <p:nvPr>
            <p:ph type="title"/>
          </p:nvPr>
        </p:nvSpPr>
        <p:spPr>
          <a:xfrm>
            <a:off x="457200" y="2143125"/>
            <a:ext cx="8229600" cy="857250"/>
          </a:xfrm>
        </p:spPr>
        <p:txBody>
          <a:bodyPr>
            <a:noAutofit/>
          </a:bodyPr>
          <a:lstStyle>
            <a:lvl1pPr>
              <a:defRPr sz="3200" b="1"/>
            </a:lvl1pPr>
          </a:lstStyle>
          <a:p>
            <a:r>
              <a:rPr lang="en-US" dirty="0"/>
              <a:t>Click to edit Master title style</a:t>
            </a:r>
          </a:p>
        </p:txBody>
      </p:sp>
      <p:sp>
        <p:nvSpPr>
          <p:cNvPr id="4" name="Footer Placeholder 3"/>
          <p:cNvSpPr>
            <a:spLocks noGrp="1"/>
          </p:cNvSpPr>
          <p:nvPr>
            <p:ph type="ftr" sz="quarter" idx="11"/>
          </p:nvPr>
        </p:nvSpPr>
        <p:spPr>
          <a:xfrm>
            <a:off x="3124200" y="4812507"/>
            <a:ext cx="2895600" cy="273844"/>
          </a:xfrm>
          <a:prstGeom prst="rect">
            <a:avLst/>
          </a:prstGeom>
        </p:spPr>
        <p:txBody>
          <a:bodyPr/>
          <a:lstStyle/>
          <a:p>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4812507"/>
            <a:ext cx="2895600" cy="273844"/>
          </a:xfrm>
          <a:prstGeom prst="rect">
            <a:avLst/>
          </a:prstGeom>
        </p:spPr>
        <p:txBody>
          <a:bodyPr/>
          <a:lstStyle/>
          <a:p>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a:xfrm>
            <a:off x="3124200" y="4812507"/>
            <a:ext cx="2895600" cy="273844"/>
          </a:xfrm>
          <a:prstGeom prst="rect">
            <a:avLst/>
          </a:prstGeom>
        </p:spPr>
        <p:txBody>
          <a:bodyPr/>
          <a:lstStyle/>
          <a:p>
            <a:endParaRPr lang="en-US">
              <a:solidFill>
                <a:prstClr val="black">
                  <a:tint val="75000"/>
                </a:prstClr>
              </a:solidFill>
            </a:endParaRPr>
          </a:p>
        </p:txBody>
      </p:sp>
      <p:sp>
        <p:nvSpPr>
          <p:cNvPr id="6" name="Text Placeholder 2"/>
          <p:cNvSpPr>
            <a:spLocks noGrp="1"/>
          </p:cNvSpPr>
          <p:nvPr>
            <p:ph idx="1"/>
          </p:nvPr>
        </p:nvSpPr>
        <p:spPr>
          <a:xfrm>
            <a:off x="457200" y="1200151"/>
            <a:ext cx="8229600" cy="339447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atin typeface="+mj-lt"/>
              </a:defRPr>
            </a:lvl1pPr>
          </a:lstStyle>
          <a:p>
            <a:r>
              <a:rPr lang="en-US" dirty="0"/>
              <a:t>Click to edit Master title style</a:t>
            </a:r>
          </a:p>
        </p:txBody>
      </p:sp>
      <p:sp>
        <p:nvSpPr>
          <p:cNvPr id="4" name="Footer Placeholder 3"/>
          <p:cNvSpPr>
            <a:spLocks noGrp="1"/>
          </p:cNvSpPr>
          <p:nvPr>
            <p:ph type="ftr" sz="quarter" idx="11"/>
          </p:nvPr>
        </p:nvSpPr>
        <p:spPr>
          <a:xfrm>
            <a:off x="3124200" y="4812507"/>
            <a:ext cx="2895600" cy="273844"/>
          </a:xfrm>
          <a:prstGeom prst="rect">
            <a:avLst/>
          </a:prstGeom>
        </p:spPr>
        <p:txBody>
          <a:bodyPr/>
          <a:lstStyle/>
          <a:p>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icture">
    <p:spTree>
      <p:nvGrpSpPr>
        <p:cNvPr id="1" name=""/>
        <p:cNvGrpSpPr/>
        <p:nvPr/>
      </p:nvGrpSpPr>
      <p:grpSpPr>
        <a:xfrm>
          <a:off x="0" y="0"/>
          <a:ext cx="0" cy="0"/>
          <a:chOff x="0" y="0"/>
          <a:chExt cx="0" cy="0"/>
        </a:xfrm>
      </p:grpSpPr>
      <p:sp>
        <p:nvSpPr>
          <p:cNvPr id="5" name="Picture Placeholder 4"/>
          <p:cNvSpPr>
            <a:spLocks noGrp="1"/>
          </p:cNvSpPr>
          <p:nvPr>
            <p:ph type="pic" sz="quarter" idx="11"/>
          </p:nvPr>
        </p:nvSpPr>
        <p:spPr>
          <a:xfrm>
            <a:off x="457200" y="171450"/>
            <a:ext cx="8229600" cy="4629150"/>
          </a:xfrm>
        </p:spPr>
        <p:txBody>
          <a:bodyPr/>
          <a:lstStyle/>
          <a:p>
            <a:r>
              <a:rPr lang="en-US"/>
              <a:t>Click icon to add picture</a:t>
            </a:r>
            <a:endParaRPr lang="en-US" dirty="0"/>
          </a:p>
        </p:txBody>
      </p:sp>
      <p:sp>
        <p:nvSpPr>
          <p:cNvPr id="3" name="Footer Placeholder 2"/>
          <p:cNvSpPr>
            <a:spLocks noGrp="1"/>
          </p:cNvSpPr>
          <p:nvPr>
            <p:ph type="ftr" sz="quarter" idx="10"/>
          </p:nvPr>
        </p:nvSpPr>
        <p:spPr>
          <a:xfrm>
            <a:off x="3124200" y="4812507"/>
            <a:ext cx="2895600" cy="273844"/>
          </a:xfrm>
        </p:spPr>
        <p:txBody>
          <a:bodyPr/>
          <a:lstStyle/>
          <a:p>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d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3124200" y="4812507"/>
            <a:ext cx="2895600" cy="273844"/>
          </a:xfrm>
        </p:spPr>
        <p:txBody>
          <a:bodyPr/>
          <a:lstStyle/>
          <a:p>
            <a:endParaRPr lang="en-US" dirty="0"/>
          </a:p>
        </p:txBody>
      </p:sp>
      <p:sp>
        <p:nvSpPr>
          <p:cNvPr id="5" name="Text Placeholder 4"/>
          <p:cNvSpPr>
            <a:spLocks noGrp="1"/>
          </p:cNvSpPr>
          <p:nvPr>
            <p:ph type="body" sz="quarter" idx="11"/>
          </p:nvPr>
        </p:nvSpPr>
        <p:spPr>
          <a:xfrm>
            <a:off x="228600" y="171450"/>
            <a:ext cx="8686800" cy="4629150"/>
          </a:xfrm>
        </p:spPr>
        <p:txBody>
          <a:bodyPr anchor="ctr">
            <a:normAutofit/>
          </a:bodyPr>
          <a:lstStyle>
            <a:lvl1pPr marL="0" indent="0">
              <a:buNone/>
              <a:defRPr sz="1800">
                <a:latin typeface="Consolas" pitchFamily="49" charset="0"/>
                <a:cs typeface="Consolas" pitchFamily="49" charset="0"/>
              </a:defRPr>
            </a:lvl1pPr>
            <a:lvl2pPr marL="342900" indent="0">
              <a:buNone/>
              <a:defRPr sz="1800">
                <a:latin typeface="Consolas" pitchFamily="49" charset="0"/>
                <a:cs typeface="Consolas" pitchFamily="49" charset="0"/>
              </a:defRPr>
            </a:lvl2pPr>
            <a:lvl3pPr marL="685800" indent="0">
              <a:buNone/>
              <a:defRPr sz="1800">
                <a:latin typeface="Consolas" pitchFamily="49" charset="0"/>
                <a:cs typeface="Consolas" pitchFamily="49" charset="0"/>
              </a:defRPr>
            </a:lvl3pPr>
            <a:lvl4pPr marL="1028700" indent="0">
              <a:buNone/>
              <a:defRPr sz="1800">
                <a:latin typeface="Consolas" pitchFamily="49" charset="0"/>
                <a:cs typeface="Consolas" pitchFamily="49" charset="0"/>
              </a:defRPr>
            </a:lvl4pPr>
            <a:lvl5pPr marL="1371600" indent="0">
              <a:buNone/>
              <a:defRPr sz="1800">
                <a:latin typeface="Consolas" pitchFamily="49" charset="0"/>
                <a:cs typeface="Consolas" pitchFamily="49"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p:cNvSpPr/>
          <p:nvPr/>
        </p:nvSpPr>
        <p:spPr>
          <a:xfrm>
            <a:off x="-7258" y="4920853"/>
            <a:ext cx="9151257" cy="309563"/>
          </a:xfrm>
          <a:custGeom>
            <a:avLst/>
            <a:gdLst>
              <a:gd name="connsiteX0" fmla="*/ 0 w 9144000"/>
              <a:gd name="connsiteY0" fmla="*/ 61913 h 495300"/>
              <a:gd name="connsiteX1" fmla="*/ 4571998 w 9144000"/>
              <a:gd name="connsiteY1" fmla="*/ 61913 h 495300"/>
              <a:gd name="connsiteX2" fmla="*/ 9144000 w 9144000"/>
              <a:gd name="connsiteY2" fmla="*/ 61913 h 495300"/>
              <a:gd name="connsiteX3" fmla="*/ 9144000 w 9144000"/>
              <a:gd name="connsiteY3" fmla="*/ 433388 h 495300"/>
              <a:gd name="connsiteX4" fmla="*/ 4571998 w 9144000"/>
              <a:gd name="connsiteY4" fmla="*/ 433388 h 495300"/>
              <a:gd name="connsiteX5" fmla="*/ 0 w 9144000"/>
              <a:gd name="connsiteY5" fmla="*/ 433388 h 495300"/>
              <a:gd name="connsiteX6" fmla="*/ 0 w 9144000"/>
              <a:gd name="connsiteY6" fmla="*/ 61913 h 495300"/>
              <a:gd name="connsiteX0" fmla="*/ 0 w 9144000"/>
              <a:gd name="connsiteY0" fmla="*/ 206376 h 615951"/>
              <a:gd name="connsiteX1" fmla="*/ 4571998 w 9144000"/>
              <a:gd name="connsiteY1" fmla="*/ 206376 h 615951"/>
              <a:gd name="connsiteX2" fmla="*/ 9144000 w 9144000"/>
              <a:gd name="connsiteY2" fmla="*/ 206376 h 615951"/>
              <a:gd name="connsiteX3" fmla="*/ 9144000 w 9144000"/>
              <a:gd name="connsiteY3" fmla="*/ 349251 h 615951"/>
              <a:gd name="connsiteX4" fmla="*/ 4571998 w 9144000"/>
              <a:gd name="connsiteY4" fmla="*/ 577851 h 615951"/>
              <a:gd name="connsiteX5" fmla="*/ 0 w 9144000"/>
              <a:gd name="connsiteY5" fmla="*/ 577851 h 615951"/>
              <a:gd name="connsiteX6" fmla="*/ 0 w 9144000"/>
              <a:gd name="connsiteY6" fmla="*/ 206376 h 615951"/>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5778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5778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3492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3492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206376 h 577851"/>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405721 h 577851"/>
              <a:gd name="connsiteX8" fmla="*/ 0 w 9144000"/>
              <a:gd name="connsiteY8" fmla="*/ 206376 h 577851"/>
              <a:gd name="connsiteX0" fmla="*/ 228600 w 9372600"/>
              <a:gd name="connsiteY0" fmla="*/ 206376 h 577851"/>
              <a:gd name="connsiteX1" fmla="*/ 4800598 w 9372600"/>
              <a:gd name="connsiteY1" fmla="*/ 206376 h 577851"/>
              <a:gd name="connsiteX2" fmla="*/ 9372600 w 9372600"/>
              <a:gd name="connsiteY2" fmla="*/ 206376 h 577851"/>
              <a:gd name="connsiteX3" fmla="*/ 9372600 w 9372600"/>
              <a:gd name="connsiteY3" fmla="*/ 349251 h 577851"/>
              <a:gd name="connsiteX4" fmla="*/ 4800598 w 9372600"/>
              <a:gd name="connsiteY4" fmla="*/ 349251 h 577851"/>
              <a:gd name="connsiteX5" fmla="*/ 4786086 w 9372600"/>
              <a:gd name="connsiteY5" fmla="*/ 351293 h 577851"/>
              <a:gd name="connsiteX6" fmla="*/ 228600 w 9372600"/>
              <a:gd name="connsiteY6" fmla="*/ 577851 h 577851"/>
              <a:gd name="connsiteX7" fmla="*/ 0 w 9372600"/>
              <a:gd name="connsiteY7" fmla="*/ 405721 h 577851"/>
              <a:gd name="connsiteX8" fmla="*/ 228600 w 9372600"/>
              <a:gd name="connsiteY8" fmla="*/ 206376 h 577851"/>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253321 h 577851"/>
              <a:gd name="connsiteX8" fmla="*/ 0 w 9144000"/>
              <a:gd name="connsiteY8" fmla="*/ 206376 h 577851"/>
              <a:gd name="connsiteX0" fmla="*/ 7257 w 9151257"/>
              <a:gd name="connsiteY0" fmla="*/ 206376 h 577851"/>
              <a:gd name="connsiteX1" fmla="*/ 4579255 w 9151257"/>
              <a:gd name="connsiteY1" fmla="*/ 206376 h 577851"/>
              <a:gd name="connsiteX2" fmla="*/ 9151257 w 9151257"/>
              <a:gd name="connsiteY2" fmla="*/ 206376 h 577851"/>
              <a:gd name="connsiteX3" fmla="*/ 9151257 w 9151257"/>
              <a:gd name="connsiteY3" fmla="*/ 349251 h 577851"/>
              <a:gd name="connsiteX4" fmla="*/ 4579255 w 9151257"/>
              <a:gd name="connsiteY4" fmla="*/ 349251 h 577851"/>
              <a:gd name="connsiteX5" fmla="*/ 4564743 w 9151257"/>
              <a:gd name="connsiteY5" fmla="*/ 351293 h 577851"/>
              <a:gd name="connsiteX6" fmla="*/ 7257 w 9151257"/>
              <a:gd name="connsiteY6" fmla="*/ 577851 h 577851"/>
              <a:gd name="connsiteX7" fmla="*/ 0 w 9151257"/>
              <a:gd name="connsiteY7" fmla="*/ 344035 h 577851"/>
              <a:gd name="connsiteX8" fmla="*/ 7257 w 9151257"/>
              <a:gd name="connsiteY8" fmla="*/ 253321 h 577851"/>
              <a:gd name="connsiteX9" fmla="*/ 7257 w 9151257"/>
              <a:gd name="connsiteY9" fmla="*/ 206376 h 577851"/>
              <a:gd name="connsiteX0" fmla="*/ 7257 w 9151257"/>
              <a:gd name="connsiteY0" fmla="*/ 206376 h 412751"/>
              <a:gd name="connsiteX1" fmla="*/ 4579255 w 9151257"/>
              <a:gd name="connsiteY1" fmla="*/ 206376 h 412751"/>
              <a:gd name="connsiteX2" fmla="*/ 9151257 w 9151257"/>
              <a:gd name="connsiteY2" fmla="*/ 206376 h 412751"/>
              <a:gd name="connsiteX3" fmla="*/ 9151257 w 9151257"/>
              <a:gd name="connsiteY3" fmla="*/ 349251 h 412751"/>
              <a:gd name="connsiteX4" fmla="*/ 4579255 w 9151257"/>
              <a:gd name="connsiteY4" fmla="*/ 349251 h 412751"/>
              <a:gd name="connsiteX5" fmla="*/ 4564743 w 9151257"/>
              <a:gd name="connsiteY5" fmla="*/ 351293 h 412751"/>
              <a:gd name="connsiteX6" fmla="*/ 7257 w 9151257"/>
              <a:gd name="connsiteY6" fmla="*/ 349251 h 412751"/>
              <a:gd name="connsiteX7" fmla="*/ 0 w 9151257"/>
              <a:gd name="connsiteY7" fmla="*/ 344035 h 412751"/>
              <a:gd name="connsiteX8" fmla="*/ 7257 w 9151257"/>
              <a:gd name="connsiteY8" fmla="*/ 253321 h 412751"/>
              <a:gd name="connsiteX9" fmla="*/ 7257 w 9151257"/>
              <a:gd name="connsiteY9" fmla="*/ 206376 h 41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51257" h="412751">
                <a:moveTo>
                  <a:pt x="7257" y="206376"/>
                </a:moveTo>
                <a:cubicBezTo>
                  <a:pt x="1531257" y="0"/>
                  <a:pt x="3055256" y="412751"/>
                  <a:pt x="4579255" y="206376"/>
                </a:cubicBezTo>
                <a:cubicBezTo>
                  <a:pt x="6103254" y="0"/>
                  <a:pt x="7627252" y="412751"/>
                  <a:pt x="9151257" y="206376"/>
                </a:cubicBezTo>
                <a:lnTo>
                  <a:pt x="9151257" y="349251"/>
                </a:lnTo>
                <a:lnTo>
                  <a:pt x="4579255" y="349251"/>
                </a:lnTo>
                <a:lnTo>
                  <a:pt x="4564743" y="351293"/>
                </a:lnTo>
                <a:lnTo>
                  <a:pt x="7257" y="349251"/>
                </a:lnTo>
                <a:lnTo>
                  <a:pt x="0" y="344035"/>
                </a:lnTo>
                <a:lnTo>
                  <a:pt x="7257" y="253321"/>
                </a:lnTo>
                <a:lnTo>
                  <a:pt x="7257" y="206376"/>
                </a:lnTo>
                <a:close/>
              </a:path>
            </a:pathLst>
          </a:custGeom>
          <a:solidFill>
            <a:schemeClr val="bg2"/>
          </a:solidFill>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8" name="Footer Placeholder 7"/>
          <p:cNvSpPr>
            <a:spLocks noGrp="1"/>
          </p:cNvSpPr>
          <p:nvPr>
            <p:ph type="ftr" sz="quarter" idx="3"/>
          </p:nvPr>
        </p:nvSpPr>
        <p:spPr>
          <a:xfrm>
            <a:off x="3124200" y="4812507"/>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Freeform 5"/>
          <p:cNvSpPr/>
          <p:nvPr userDrawn="1"/>
        </p:nvSpPr>
        <p:spPr>
          <a:xfrm>
            <a:off x="-7258" y="4920853"/>
            <a:ext cx="9151257" cy="309563"/>
          </a:xfrm>
          <a:custGeom>
            <a:avLst/>
            <a:gdLst>
              <a:gd name="connsiteX0" fmla="*/ 0 w 9144000"/>
              <a:gd name="connsiteY0" fmla="*/ 61913 h 495300"/>
              <a:gd name="connsiteX1" fmla="*/ 4571998 w 9144000"/>
              <a:gd name="connsiteY1" fmla="*/ 61913 h 495300"/>
              <a:gd name="connsiteX2" fmla="*/ 9144000 w 9144000"/>
              <a:gd name="connsiteY2" fmla="*/ 61913 h 495300"/>
              <a:gd name="connsiteX3" fmla="*/ 9144000 w 9144000"/>
              <a:gd name="connsiteY3" fmla="*/ 433388 h 495300"/>
              <a:gd name="connsiteX4" fmla="*/ 4571998 w 9144000"/>
              <a:gd name="connsiteY4" fmla="*/ 433388 h 495300"/>
              <a:gd name="connsiteX5" fmla="*/ 0 w 9144000"/>
              <a:gd name="connsiteY5" fmla="*/ 433388 h 495300"/>
              <a:gd name="connsiteX6" fmla="*/ 0 w 9144000"/>
              <a:gd name="connsiteY6" fmla="*/ 61913 h 495300"/>
              <a:gd name="connsiteX0" fmla="*/ 0 w 9144000"/>
              <a:gd name="connsiteY0" fmla="*/ 206376 h 615951"/>
              <a:gd name="connsiteX1" fmla="*/ 4571998 w 9144000"/>
              <a:gd name="connsiteY1" fmla="*/ 206376 h 615951"/>
              <a:gd name="connsiteX2" fmla="*/ 9144000 w 9144000"/>
              <a:gd name="connsiteY2" fmla="*/ 206376 h 615951"/>
              <a:gd name="connsiteX3" fmla="*/ 9144000 w 9144000"/>
              <a:gd name="connsiteY3" fmla="*/ 349251 h 615951"/>
              <a:gd name="connsiteX4" fmla="*/ 4571998 w 9144000"/>
              <a:gd name="connsiteY4" fmla="*/ 577851 h 615951"/>
              <a:gd name="connsiteX5" fmla="*/ 0 w 9144000"/>
              <a:gd name="connsiteY5" fmla="*/ 577851 h 615951"/>
              <a:gd name="connsiteX6" fmla="*/ 0 w 9144000"/>
              <a:gd name="connsiteY6" fmla="*/ 206376 h 615951"/>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5778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5778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3492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3492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206376 h 577851"/>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405721 h 577851"/>
              <a:gd name="connsiteX8" fmla="*/ 0 w 9144000"/>
              <a:gd name="connsiteY8" fmla="*/ 206376 h 577851"/>
              <a:gd name="connsiteX0" fmla="*/ 228600 w 9372600"/>
              <a:gd name="connsiteY0" fmla="*/ 206376 h 577851"/>
              <a:gd name="connsiteX1" fmla="*/ 4800598 w 9372600"/>
              <a:gd name="connsiteY1" fmla="*/ 206376 h 577851"/>
              <a:gd name="connsiteX2" fmla="*/ 9372600 w 9372600"/>
              <a:gd name="connsiteY2" fmla="*/ 206376 h 577851"/>
              <a:gd name="connsiteX3" fmla="*/ 9372600 w 9372600"/>
              <a:gd name="connsiteY3" fmla="*/ 349251 h 577851"/>
              <a:gd name="connsiteX4" fmla="*/ 4800598 w 9372600"/>
              <a:gd name="connsiteY4" fmla="*/ 349251 h 577851"/>
              <a:gd name="connsiteX5" fmla="*/ 4786086 w 9372600"/>
              <a:gd name="connsiteY5" fmla="*/ 351293 h 577851"/>
              <a:gd name="connsiteX6" fmla="*/ 228600 w 9372600"/>
              <a:gd name="connsiteY6" fmla="*/ 577851 h 577851"/>
              <a:gd name="connsiteX7" fmla="*/ 0 w 9372600"/>
              <a:gd name="connsiteY7" fmla="*/ 405721 h 577851"/>
              <a:gd name="connsiteX8" fmla="*/ 228600 w 9372600"/>
              <a:gd name="connsiteY8" fmla="*/ 206376 h 577851"/>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253321 h 577851"/>
              <a:gd name="connsiteX8" fmla="*/ 0 w 9144000"/>
              <a:gd name="connsiteY8" fmla="*/ 206376 h 577851"/>
              <a:gd name="connsiteX0" fmla="*/ 7257 w 9151257"/>
              <a:gd name="connsiteY0" fmla="*/ 206376 h 577851"/>
              <a:gd name="connsiteX1" fmla="*/ 4579255 w 9151257"/>
              <a:gd name="connsiteY1" fmla="*/ 206376 h 577851"/>
              <a:gd name="connsiteX2" fmla="*/ 9151257 w 9151257"/>
              <a:gd name="connsiteY2" fmla="*/ 206376 h 577851"/>
              <a:gd name="connsiteX3" fmla="*/ 9151257 w 9151257"/>
              <a:gd name="connsiteY3" fmla="*/ 349251 h 577851"/>
              <a:gd name="connsiteX4" fmla="*/ 4579255 w 9151257"/>
              <a:gd name="connsiteY4" fmla="*/ 349251 h 577851"/>
              <a:gd name="connsiteX5" fmla="*/ 4564743 w 9151257"/>
              <a:gd name="connsiteY5" fmla="*/ 351293 h 577851"/>
              <a:gd name="connsiteX6" fmla="*/ 7257 w 9151257"/>
              <a:gd name="connsiteY6" fmla="*/ 577851 h 577851"/>
              <a:gd name="connsiteX7" fmla="*/ 0 w 9151257"/>
              <a:gd name="connsiteY7" fmla="*/ 344035 h 577851"/>
              <a:gd name="connsiteX8" fmla="*/ 7257 w 9151257"/>
              <a:gd name="connsiteY8" fmla="*/ 253321 h 577851"/>
              <a:gd name="connsiteX9" fmla="*/ 7257 w 9151257"/>
              <a:gd name="connsiteY9" fmla="*/ 206376 h 577851"/>
              <a:gd name="connsiteX0" fmla="*/ 7257 w 9151257"/>
              <a:gd name="connsiteY0" fmla="*/ 206376 h 412751"/>
              <a:gd name="connsiteX1" fmla="*/ 4579255 w 9151257"/>
              <a:gd name="connsiteY1" fmla="*/ 206376 h 412751"/>
              <a:gd name="connsiteX2" fmla="*/ 9151257 w 9151257"/>
              <a:gd name="connsiteY2" fmla="*/ 206376 h 412751"/>
              <a:gd name="connsiteX3" fmla="*/ 9151257 w 9151257"/>
              <a:gd name="connsiteY3" fmla="*/ 349251 h 412751"/>
              <a:gd name="connsiteX4" fmla="*/ 4579255 w 9151257"/>
              <a:gd name="connsiteY4" fmla="*/ 349251 h 412751"/>
              <a:gd name="connsiteX5" fmla="*/ 4564743 w 9151257"/>
              <a:gd name="connsiteY5" fmla="*/ 351293 h 412751"/>
              <a:gd name="connsiteX6" fmla="*/ 7257 w 9151257"/>
              <a:gd name="connsiteY6" fmla="*/ 349251 h 412751"/>
              <a:gd name="connsiteX7" fmla="*/ 0 w 9151257"/>
              <a:gd name="connsiteY7" fmla="*/ 344035 h 412751"/>
              <a:gd name="connsiteX8" fmla="*/ 7257 w 9151257"/>
              <a:gd name="connsiteY8" fmla="*/ 253321 h 412751"/>
              <a:gd name="connsiteX9" fmla="*/ 7257 w 9151257"/>
              <a:gd name="connsiteY9" fmla="*/ 206376 h 41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51257" h="412751">
                <a:moveTo>
                  <a:pt x="7257" y="206376"/>
                </a:moveTo>
                <a:cubicBezTo>
                  <a:pt x="1531257" y="0"/>
                  <a:pt x="3055256" y="412751"/>
                  <a:pt x="4579255" y="206376"/>
                </a:cubicBezTo>
                <a:cubicBezTo>
                  <a:pt x="6103254" y="0"/>
                  <a:pt x="7627252" y="412751"/>
                  <a:pt x="9151257" y="206376"/>
                </a:cubicBezTo>
                <a:lnTo>
                  <a:pt x="9151257" y="349251"/>
                </a:lnTo>
                <a:lnTo>
                  <a:pt x="4579255" y="349251"/>
                </a:lnTo>
                <a:lnTo>
                  <a:pt x="4564743" y="351293"/>
                </a:lnTo>
                <a:lnTo>
                  <a:pt x="7257" y="349251"/>
                </a:lnTo>
                <a:lnTo>
                  <a:pt x="0" y="344035"/>
                </a:lnTo>
                <a:lnTo>
                  <a:pt x="7257" y="253321"/>
                </a:lnTo>
                <a:lnTo>
                  <a:pt x="7257" y="206376"/>
                </a:lnTo>
                <a:close/>
              </a:path>
            </a:pathLst>
          </a:custGeom>
          <a:solidFill>
            <a:srgbClr val="6479A6"/>
          </a:solidFill>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Lst>
  <p:transition>
    <p:fade/>
  </p:transition>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3.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4.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5.xml"/><Relationship Id="rId1" Type="http://schemas.openxmlformats.org/officeDocument/2006/relationships/slideLayout" Target="../slideLayouts/slideLayout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7.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[Insert Funny Title </a:t>
            </a:r>
            <a:br>
              <a:rPr lang="en-US"/>
            </a:br>
            <a:r>
              <a:rPr lang="en-US"/>
              <a:t>About API Design Here] </a:t>
            </a:r>
            <a:endParaRPr lang="en-US" dirty="0"/>
          </a:p>
        </p:txBody>
      </p:sp>
      <p:sp>
        <p:nvSpPr>
          <p:cNvPr id="3" name="Subtitle 2"/>
          <p:cNvSpPr>
            <a:spLocks noGrp="1"/>
          </p:cNvSpPr>
          <p:nvPr>
            <p:ph type="subTitle" idx="1"/>
          </p:nvPr>
        </p:nvSpPr>
        <p:spPr/>
        <p:txBody>
          <a:bodyPr/>
          <a:lstStyle/>
          <a:p>
            <a:r>
              <a:rPr lang="en-US" dirty="0"/>
              <a:t>Harry Pierson</a:t>
            </a:r>
          </a:p>
          <a:p>
            <a:r>
              <a:rPr lang="en-US" dirty="0"/>
              <a:t>Developer, Windows &amp; Devices Group</a:t>
            </a:r>
          </a:p>
          <a:p>
            <a:r>
              <a:rPr lang="en-US" dirty="0"/>
              <a:t>hpierson@microsoft.com</a:t>
            </a:r>
          </a:p>
          <a:p>
            <a:r>
              <a:rPr lang="en-US" dirty="0"/>
              <a:t>http://devhawk.net</a:t>
            </a:r>
          </a:p>
          <a:p>
            <a:r>
              <a:rPr lang="en-US" dirty="0"/>
              <a:t>@</a:t>
            </a:r>
            <a:r>
              <a:rPr lang="en-US" dirty="0" err="1"/>
              <a:t>devhawk</a:t>
            </a:r>
            <a:endParaRPr lang="en-US" dirty="0"/>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a:t>What is a framework?</a:t>
            </a:r>
            <a:br>
              <a:rPr lang="en-US" dirty="0"/>
            </a:br>
            <a:br>
              <a:rPr lang="en-US" dirty="0"/>
            </a:br>
            <a:r>
              <a:rPr lang="en-US" dirty="0"/>
              <a:t>How does it differ from an shared library?</a:t>
            </a:r>
          </a:p>
        </p:txBody>
      </p:sp>
    </p:spTree>
    <p:extLst>
      <p:ext uri="{BB962C8B-B14F-4D97-AF65-F5344CB8AC3E}">
        <p14:creationId xmlns:p14="http://schemas.microsoft.com/office/powerpoint/2010/main" val="356757887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4"/>
          <p:cNvPicPr>
            <a:picLocks noChangeAspect="1"/>
          </p:cNvPicPr>
          <p:nvPr/>
        </p:nvPicPr>
        <p:blipFill rotWithShape="1">
          <a:blip r:embed="rId3" cstate="screen">
            <a:extLst>
              <a:ext uri="{28A0092B-C50C-407E-A947-70E740481C1C}">
                <a14:useLocalDpi xmlns:a14="http://schemas.microsoft.com/office/drawing/2010/main"/>
              </a:ext>
            </a:extLst>
          </a:blip>
          <a:stretch/>
        </p:blipFill>
        <p:spPr>
          <a:xfrm>
            <a:off x="2558283" y="649393"/>
            <a:ext cx="4027434" cy="3844715"/>
          </a:xfrm>
          <a:prstGeom prst="rect">
            <a:avLst/>
          </a:prstGeom>
        </p:spPr>
      </p:pic>
    </p:spTree>
    <p:extLst>
      <p:ext uri="{BB962C8B-B14F-4D97-AF65-F5344CB8AC3E}">
        <p14:creationId xmlns:p14="http://schemas.microsoft.com/office/powerpoint/2010/main" val="3897706187"/>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In other words:</a:t>
            </a:r>
            <a:br>
              <a:rPr lang="en-US" dirty="0"/>
            </a:br>
            <a:br>
              <a:rPr lang="en-US" dirty="0"/>
            </a:br>
            <a:r>
              <a:rPr lang="en-US" dirty="0"/>
              <a:t>Think of libraries like Legos. </a:t>
            </a:r>
            <a:br>
              <a:rPr lang="en-US" dirty="0"/>
            </a:br>
            <a:r>
              <a:rPr lang="en-US" dirty="0"/>
              <a:t>(you can build anything with Legos)</a:t>
            </a:r>
            <a:br>
              <a:rPr lang="en-US" dirty="0"/>
            </a:br>
            <a:br>
              <a:rPr lang="en-US" dirty="0"/>
            </a:br>
            <a:r>
              <a:rPr lang="en-US" dirty="0"/>
              <a:t>Think of frameworks like skeletons.</a:t>
            </a:r>
            <a:br>
              <a:rPr lang="en-US" dirty="0"/>
            </a:br>
            <a:r>
              <a:rPr lang="en-US" dirty="0"/>
              <a:t>(skeletons act as a building constraint)</a:t>
            </a:r>
          </a:p>
        </p:txBody>
      </p:sp>
    </p:spTree>
    <p:extLst>
      <p:ext uri="{BB962C8B-B14F-4D97-AF65-F5344CB8AC3E}">
        <p14:creationId xmlns:p14="http://schemas.microsoft.com/office/powerpoint/2010/main" val="2997261926"/>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Frameworks in particular need both high and low level abstractions.</a:t>
            </a:r>
          </a:p>
        </p:txBody>
      </p:sp>
    </p:spTree>
    <p:extLst>
      <p:ext uri="{BB962C8B-B14F-4D97-AF65-F5344CB8AC3E}">
        <p14:creationId xmlns:p14="http://schemas.microsoft.com/office/powerpoint/2010/main" val="3470869086"/>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Case Study: ASP.NET 1.0</a:t>
            </a:r>
          </a:p>
        </p:txBody>
      </p:sp>
    </p:spTree>
    <p:extLst>
      <p:ext uri="{BB962C8B-B14F-4D97-AF65-F5344CB8AC3E}">
        <p14:creationId xmlns:p14="http://schemas.microsoft.com/office/powerpoint/2010/main" val="3386249121"/>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4434" y="1923187"/>
            <a:ext cx="8215133" cy="1297126"/>
            <a:chOff x="464433" y="2286000"/>
            <a:chExt cx="8215133" cy="1297126"/>
          </a:xfrm>
        </p:grpSpPr>
        <p:sp>
          <p:nvSpPr>
            <p:cNvPr id="5" name="Freeform 4"/>
            <p:cNvSpPr/>
            <p:nvPr/>
          </p:nvSpPr>
          <p:spPr>
            <a:xfrm>
              <a:off x="464433" y="2286000"/>
              <a:ext cx="2161877" cy="1297126"/>
            </a:xfrm>
            <a:custGeom>
              <a:avLst/>
              <a:gdLst>
                <a:gd name="connsiteX0" fmla="*/ 0 w 2161877"/>
                <a:gd name="connsiteY0" fmla="*/ 129713 h 1297126"/>
                <a:gd name="connsiteX1" fmla="*/ 129713 w 2161877"/>
                <a:gd name="connsiteY1" fmla="*/ 0 h 1297126"/>
                <a:gd name="connsiteX2" fmla="*/ 2032164 w 2161877"/>
                <a:gd name="connsiteY2" fmla="*/ 0 h 1297126"/>
                <a:gd name="connsiteX3" fmla="*/ 2161877 w 2161877"/>
                <a:gd name="connsiteY3" fmla="*/ 129713 h 1297126"/>
                <a:gd name="connsiteX4" fmla="*/ 2161877 w 2161877"/>
                <a:gd name="connsiteY4" fmla="*/ 1167413 h 1297126"/>
                <a:gd name="connsiteX5" fmla="*/ 2032164 w 2161877"/>
                <a:gd name="connsiteY5" fmla="*/ 1297126 h 1297126"/>
                <a:gd name="connsiteX6" fmla="*/ 129713 w 2161877"/>
                <a:gd name="connsiteY6" fmla="*/ 1297126 h 1297126"/>
                <a:gd name="connsiteX7" fmla="*/ 0 w 2161877"/>
                <a:gd name="connsiteY7" fmla="*/ 1167413 h 1297126"/>
                <a:gd name="connsiteX8" fmla="*/ 0 w 2161877"/>
                <a:gd name="connsiteY8" fmla="*/ 129713 h 1297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1877" h="1297126">
                  <a:moveTo>
                    <a:pt x="0" y="129713"/>
                  </a:moveTo>
                  <a:cubicBezTo>
                    <a:pt x="0" y="58074"/>
                    <a:pt x="58074" y="0"/>
                    <a:pt x="129713" y="0"/>
                  </a:cubicBezTo>
                  <a:lnTo>
                    <a:pt x="2032164" y="0"/>
                  </a:lnTo>
                  <a:cubicBezTo>
                    <a:pt x="2103803" y="0"/>
                    <a:pt x="2161877" y="58074"/>
                    <a:pt x="2161877" y="129713"/>
                  </a:cubicBezTo>
                  <a:lnTo>
                    <a:pt x="2161877" y="1167413"/>
                  </a:lnTo>
                  <a:cubicBezTo>
                    <a:pt x="2161877" y="1239052"/>
                    <a:pt x="2103803" y="1297126"/>
                    <a:pt x="2032164" y="1297126"/>
                  </a:cubicBezTo>
                  <a:lnTo>
                    <a:pt x="129713" y="1297126"/>
                  </a:lnTo>
                  <a:cubicBezTo>
                    <a:pt x="58074" y="1297126"/>
                    <a:pt x="0" y="1239052"/>
                    <a:pt x="0" y="1167413"/>
                  </a:cubicBezTo>
                  <a:lnTo>
                    <a:pt x="0" y="12971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133242" tIns="133242" rIns="133242" bIns="133242" numCol="1" spcCol="1270" anchor="ctr" anchorCtr="0">
              <a:noAutofit/>
            </a:bodyPr>
            <a:lstStyle/>
            <a:p>
              <a:pPr lvl="0" algn="ctr" defTabSz="1111250">
                <a:lnSpc>
                  <a:spcPct val="90000"/>
                </a:lnSpc>
                <a:spcBef>
                  <a:spcPct val="0"/>
                </a:spcBef>
                <a:spcAft>
                  <a:spcPct val="35000"/>
                </a:spcAft>
              </a:pPr>
              <a:r>
                <a:rPr lang="en-US" sz="2400" kern="1200" dirty="0"/>
                <a:t>Dynamically Generated XML</a:t>
              </a:r>
            </a:p>
          </p:txBody>
        </p:sp>
        <p:sp>
          <p:nvSpPr>
            <p:cNvPr id="6" name="Freeform 5"/>
            <p:cNvSpPr/>
            <p:nvPr/>
          </p:nvSpPr>
          <p:spPr>
            <a:xfrm>
              <a:off x="2842498" y="2666491"/>
              <a:ext cx="458317" cy="536145"/>
            </a:xfrm>
            <a:custGeom>
              <a:avLst/>
              <a:gdLst>
                <a:gd name="connsiteX0" fmla="*/ 0 w 458317"/>
                <a:gd name="connsiteY0" fmla="*/ 107229 h 536145"/>
                <a:gd name="connsiteX1" fmla="*/ 229159 w 458317"/>
                <a:gd name="connsiteY1" fmla="*/ 107229 h 536145"/>
                <a:gd name="connsiteX2" fmla="*/ 229159 w 458317"/>
                <a:gd name="connsiteY2" fmla="*/ 0 h 536145"/>
                <a:gd name="connsiteX3" fmla="*/ 458317 w 458317"/>
                <a:gd name="connsiteY3" fmla="*/ 268073 h 536145"/>
                <a:gd name="connsiteX4" fmla="*/ 229159 w 458317"/>
                <a:gd name="connsiteY4" fmla="*/ 536145 h 536145"/>
                <a:gd name="connsiteX5" fmla="*/ 229159 w 458317"/>
                <a:gd name="connsiteY5" fmla="*/ 428916 h 536145"/>
                <a:gd name="connsiteX6" fmla="*/ 0 w 458317"/>
                <a:gd name="connsiteY6" fmla="*/ 428916 h 536145"/>
                <a:gd name="connsiteX7" fmla="*/ 0 w 458317"/>
                <a:gd name="connsiteY7" fmla="*/ 107229 h 536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8317" h="536145">
                  <a:moveTo>
                    <a:pt x="0" y="107229"/>
                  </a:moveTo>
                  <a:lnTo>
                    <a:pt x="229159" y="107229"/>
                  </a:lnTo>
                  <a:lnTo>
                    <a:pt x="229159" y="0"/>
                  </a:lnTo>
                  <a:lnTo>
                    <a:pt x="458317" y="268073"/>
                  </a:lnTo>
                  <a:lnTo>
                    <a:pt x="229159" y="536145"/>
                  </a:lnTo>
                  <a:lnTo>
                    <a:pt x="229159" y="428916"/>
                  </a:lnTo>
                  <a:lnTo>
                    <a:pt x="0" y="428916"/>
                  </a:lnTo>
                  <a:lnTo>
                    <a:pt x="0" y="107229"/>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0" tIns="107229" rIns="137495" bIns="107229" numCol="1" spcCol="1270" anchor="ctr" anchorCtr="0">
              <a:noAutofit/>
            </a:bodyPr>
            <a:lstStyle/>
            <a:p>
              <a:pPr lvl="0" algn="ctr" defTabSz="889000">
                <a:lnSpc>
                  <a:spcPct val="90000"/>
                </a:lnSpc>
                <a:spcBef>
                  <a:spcPct val="0"/>
                </a:spcBef>
                <a:spcAft>
                  <a:spcPct val="35000"/>
                </a:spcAft>
              </a:pPr>
              <a:endParaRPr lang="en-US" sz="2400" kern="1200"/>
            </a:p>
          </p:txBody>
        </p:sp>
        <p:sp>
          <p:nvSpPr>
            <p:cNvPr id="7" name="Freeform 6"/>
            <p:cNvSpPr/>
            <p:nvPr/>
          </p:nvSpPr>
          <p:spPr>
            <a:xfrm>
              <a:off x="3491061" y="2286000"/>
              <a:ext cx="2161877" cy="1297126"/>
            </a:xfrm>
            <a:custGeom>
              <a:avLst/>
              <a:gdLst>
                <a:gd name="connsiteX0" fmla="*/ 0 w 2161877"/>
                <a:gd name="connsiteY0" fmla="*/ 129713 h 1297126"/>
                <a:gd name="connsiteX1" fmla="*/ 129713 w 2161877"/>
                <a:gd name="connsiteY1" fmla="*/ 0 h 1297126"/>
                <a:gd name="connsiteX2" fmla="*/ 2032164 w 2161877"/>
                <a:gd name="connsiteY2" fmla="*/ 0 h 1297126"/>
                <a:gd name="connsiteX3" fmla="*/ 2161877 w 2161877"/>
                <a:gd name="connsiteY3" fmla="*/ 129713 h 1297126"/>
                <a:gd name="connsiteX4" fmla="*/ 2161877 w 2161877"/>
                <a:gd name="connsiteY4" fmla="*/ 1167413 h 1297126"/>
                <a:gd name="connsiteX5" fmla="*/ 2032164 w 2161877"/>
                <a:gd name="connsiteY5" fmla="*/ 1297126 h 1297126"/>
                <a:gd name="connsiteX6" fmla="*/ 129713 w 2161877"/>
                <a:gd name="connsiteY6" fmla="*/ 1297126 h 1297126"/>
                <a:gd name="connsiteX7" fmla="*/ 0 w 2161877"/>
                <a:gd name="connsiteY7" fmla="*/ 1167413 h 1297126"/>
                <a:gd name="connsiteX8" fmla="*/ 0 w 2161877"/>
                <a:gd name="connsiteY8" fmla="*/ 129713 h 1297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1877" h="1297126">
                  <a:moveTo>
                    <a:pt x="0" y="129713"/>
                  </a:moveTo>
                  <a:cubicBezTo>
                    <a:pt x="0" y="58074"/>
                    <a:pt x="58074" y="0"/>
                    <a:pt x="129713" y="0"/>
                  </a:cubicBezTo>
                  <a:lnTo>
                    <a:pt x="2032164" y="0"/>
                  </a:lnTo>
                  <a:cubicBezTo>
                    <a:pt x="2103803" y="0"/>
                    <a:pt x="2161877" y="58074"/>
                    <a:pt x="2161877" y="129713"/>
                  </a:cubicBezTo>
                  <a:lnTo>
                    <a:pt x="2161877" y="1167413"/>
                  </a:lnTo>
                  <a:cubicBezTo>
                    <a:pt x="2161877" y="1239052"/>
                    <a:pt x="2103803" y="1297126"/>
                    <a:pt x="2032164" y="1297126"/>
                  </a:cubicBezTo>
                  <a:lnTo>
                    <a:pt x="129713" y="1297126"/>
                  </a:lnTo>
                  <a:cubicBezTo>
                    <a:pt x="58074" y="1297126"/>
                    <a:pt x="0" y="1239052"/>
                    <a:pt x="0" y="1167413"/>
                  </a:cubicBezTo>
                  <a:lnTo>
                    <a:pt x="0" y="12971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133242" tIns="133242" rIns="133242" bIns="133242" numCol="1" spcCol="1270" anchor="ctr" anchorCtr="0">
              <a:noAutofit/>
            </a:bodyPr>
            <a:lstStyle/>
            <a:p>
              <a:pPr lvl="0" algn="ctr" defTabSz="1111250">
                <a:lnSpc>
                  <a:spcPct val="90000"/>
                </a:lnSpc>
                <a:spcBef>
                  <a:spcPct val="0"/>
                </a:spcBef>
                <a:spcAft>
                  <a:spcPct val="35000"/>
                </a:spcAft>
              </a:pPr>
              <a:r>
                <a:rPr lang="en-US" sz="2400" kern="1200" dirty="0"/>
                <a:t>Dynamically Selected XSLT</a:t>
              </a:r>
            </a:p>
          </p:txBody>
        </p:sp>
        <p:sp>
          <p:nvSpPr>
            <p:cNvPr id="8" name="Freeform 7"/>
            <p:cNvSpPr/>
            <p:nvPr/>
          </p:nvSpPr>
          <p:spPr>
            <a:xfrm>
              <a:off x="5869126" y="2666491"/>
              <a:ext cx="458317" cy="536145"/>
            </a:xfrm>
            <a:custGeom>
              <a:avLst/>
              <a:gdLst>
                <a:gd name="connsiteX0" fmla="*/ 0 w 458317"/>
                <a:gd name="connsiteY0" fmla="*/ 107229 h 536145"/>
                <a:gd name="connsiteX1" fmla="*/ 229159 w 458317"/>
                <a:gd name="connsiteY1" fmla="*/ 107229 h 536145"/>
                <a:gd name="connsiteX2" fmla="*/ 229159 w 458317"/>
                <a:gd name="connsiteY2" fmla="*/ 0 h 536145"/>
                <a:gd name="connsiteX3" fmla="*/ 458317 w 458317"/>
                <a:gd name="connsiteY3" fmla="*/ 268073 h 536145"/>
                <a:gd name="connsiteX4" fmla="*/ 229159 w 458317"/>
                <a:gd name="connsiteY4" fmla="*/ 536145 h 536145"/>
                <a:gd name="connsiteX5" fmla="*/ 229159 w 458317"/>
                <a:gd name="connsiteY5" fmla="*/ 428916 h 536145"/>
                <a:gd name="connsiteX6" fmla="*/ 0 w 458317"/>
                <a:gd name="connsiteY6" fmla="*/ 428916 h 536145"/>
                <a:gd name="connsiteX7" fmla="*/ 0 w 458317"/>
                <a:gd name="connsiteY7" fmla="*/ 107229 h 536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8317" h="536145">
                  <a:moveTo>
                    <a:pt x="0" y="107229"/>
                  </a:moveTo>
                  <a:lnTo>
                    <a:pt x="229159" y="107229"/>
                  </a:lnTo>
                  <a:lnTo>
                    <a:pt x="229159" y="0"/>
                  </a:lnTo>
                  <a:lnTo>
                    <a:pt x="458317" y="268073"/>
                  </a:lnTo>
                  <a:lnTo>
                    <a:pt x="229159" y="536145"/>
                  </a:lnTo>
                  <a:lnTo>
                    <a:pt x="229159" y="428916"/>
                  </a:lnTo>
                  <a:lnTo>
                    <a:pt x="0" y="428916"/>
                  </a:lnTo>
                  <a:lnTo>
                    <a:pt x="0" y="107229"/>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0" tIns="107229" rIns="137495" bIns="107229" numCol="1" spcCol="1270" anchor="ctr" anchorCtr="0">
              <a:noAutofit/>
            </a:bodyPr>
            <a:lstStyle/>
            <a:p>
              <a:pPr lvl="0" algn="ctr" defTabSz="889000">
                <a:lnSpc>
                  <a:spcPct val="90000"/>
                </a:lnSpc>
                <a:spcBef>
                  <a:spcPct val="0"/>
                </a:spcBef>
                <a:spcAft>
                  <a:spcPct val="35000"/>
                </a:spcAft>
              </a:pPr>
              <a:endParaRPr lang="en-US" sz="2400" kern="1200"/>
            </a:p>
          </p:txBody>
        </p:sp>
        <p:sp>
          <p:nvSpPr>
            <p:cNvPr id="9" name="Freeform 8"/>
            <p:cNvSpPr/>
            <p:nvPr/>
          </p:nvSpPr>
          <p:spPr>
            <a:xfrm>
              <a:off x="6517689" y="2286000"/>
              <a:ext cx="2161877" cy="1297126"/>
            </a:xfrm>
            <a:custGeom>
              <a:avLst/>
              <a:gdLst>
                <a:gd name="connsiteX0" fmla="*/ 0 w 2161877"/>
                <a:gd name="connsiteY0" fmla="*/ 129713 h 1297126"/>
                <a:gd name="connsiteX1" fmla="*/ 129713 w 2161877"/>
                <a:gd name="connsiteY1" fmla="*/ 0 h 1297126"/>
                <a:gd name="connsiteX2" fmla="*/ 2032164 w 2161877"/>
                <a:gd name="connsiteY2" fmla="*/ 0 h 1297126"/>
                <a:gd name="connsiteX3" fmla="*/ 2161877 w 2161877"/>
                <a:gd name="connsiteY3" fmla="*/ 129713 h 1297126"/>
                <a:gd name="connsiteX4" fmla="*/ 2161877 w 2161877"/>
                <a:gd name="connsiteY4" fmla="*/ 1167413 h 1297126"/>
                <a:gd name="connsiteX5" fmla="*/ 2032164 w 2161877"/>
                <a:gd name="connsiteY5" fmla="*/ 1297126 h 1297126"/>
                <a:gd name="connsiteX6" fmla="*/ 129713 w 2161877"/>
                <a:gd name="connsiteY6" fmla="*/ 1297126 h 1297126"/>
                <a:gd name="connsiteX7" fmla="*/ 0 w 2161877"/>
                <a:gd name="connsiteY7" fmla="*/ 1167413 h 1297126"/>
                <a:gd name="connsiteX8" fmla="*/ 0 w 2161877"/>
                <a:gd name="connsiteY8" fmla="*/ 129713 h 1297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1877" h="1297126">
                  <a:moveTo>
                    <a:pt x="0" y="129713"/>
                  </a:moveTo>
                  <a:cubicBezTo>
                    <a:pt x="0" y="58074"/>
                    <a:pt x="58074" y="0"/>
                    <a:pt x="129713" y="0"/>
                  </a:cubicBezTo>
                  <a:lnTo>
                    <a:pt x="2032164" y="0"/>
                  </a:lnTo>
                  <a:cubicBezTo>
                    <a:pt x="2103803" y="0"/>
                    <a:pt x="2161877" y="58074"/>
                    <a:pt x="2161877" y="129713"/>
                  </a:cubicBezTo>
                  <a:lnTo>
                    <a:pt x="2161877" y="1167413"/>
                  </a:lnTo>
                  <a:cubicBezTo>
                    <a:pt x="2161877" y="1239052"/>
                    <a:pt x="2103803" y="1297126"/>
                    <a:pt x="2032164" y="1297126"/>
                  </a:cubicBezTo>
                  <a:lnTo>
                    <a:pt x="129713" y="1297126"/>
                  </a:lnTo>
                  <a:cubicBezTo>
                    <a:pt x="58074" y="1297126"/>
                    <a:pt x="0" y="1239052"/>
                    <a:pt x="0" y="1167413"/>
                  </a:cubicBezTo>
                  <a:lnTo>
                    <a:pt x="0" y="12971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133242" tIns="133242" rIns="133242" bIns="133242" numCol="1" spcCol="1270" anchor="ctr" anchorCtr="0">
              <a:noAutofit/>
            </a:bodyPr>
            <a:lstStyle/>
            <a:p>
              <a:pPr lvl="0" algn="ctr" defTabSz="1111250">
                <a:lnSpc>
                  <a:spcPct val="90000"/>
                </a:lnSpc>
                <a:spcBef>
                  <a:spcPct val="0"/>
                </a:spcBef>
                <a:spcAft>
                  <a:spcPct val="35000"/>
                </a:spcAft>
              </a:pPr>
              <a:r>
                <a:rPr lang="en-US" sz="2400" kern="1200" dirty="0"/>
                <a:t>Dynamically Styled HTML</a:t>
              </a:r>
            </a:p>
          </p:txBody>
        </p:sp>
      </p:grpSp>
      <p:sp>
        <p:nvSpPr>
          <p:cNvPr id="10" name="TextBox 9"/>
          <p:cNvSpPr txBox="1"/>
          <p:nvPr/>
        </p:nvSpPr>
        <p:spPr>
          <a:xfrm>
            <a:off x="5630089" y="4629150"/>
            <a:ext cx="3513911" cy="369332"/>
          </a:xfrm>
          <a:prstGeom prst="rect">
            <a:avLst/>
          </a:prstGeom>
          <a:noFill/>
        </p:spPr>
        <p:txBody>
          <a:bodyPr wrap="none" rtlCol="0">
            <a:spAutoFit/>
          </a:bodyPr>
          <a:lstStyle/>
          <a:p>
            <a:r>
              <a:rPr lang="en-US" dirty="0">
                <a:latin typeface="+mj-lt"/>
              </a:rPr>
              <a:t>From MSDN Magazine, March 2003</a:t>
            </a:r>
          </a:p>
        </p:txBody>
      </p:sp>
      <p:sp>
        <p:nvSpPr>
          <p:cNvPr id="12" name="Title 11"/>
          <p:cNvSpPr>
            <a:spLocks noGrp="1"/>
          </p:cNvSpPr>
          <p:nvPr>
            <p:ph type="title"/>
          </p:nvPr>
        </p:nvSpPr>
        <p:spPr/>
        <p:txBody>
          <a:bodyPr/>
          <a:lstStyle/>
          <a:p>
            <a:r>
              <a:rPr lang="en-US" dirty="0"/>
              <a:t>XML “Site Skinning”</a:t>
            </a:r>
          </a:p>
        </p:txBody>
      </p:sp>
      <p:sp>
        <p:nvSpPr>
          <p:cNvPr id="13" name="TextBox 12"/>
          <p:cNvSpPr txBox="1"/>
          <p:nvPr/>
        </p:nvSpPr>
        <p:spPr>
          <a:xfrm rot="21433939">
            <a:off x="2041499" y="3637921"/>
            <a:ext cx="5061001" cy="954107"/>
          </a:xfrm>
          <a:prstGeom prst="rect">
            <a:avLst/>
          </a:prstGeom>
          <a:noFill/>
        </p:spPr>
        <p:txBody>
          <a:bodyPr wrap="none" rtlCol="0">
            <a:spAutoFit/>
          </a:bodyPr>
          <a:lstStyle/>
          <a:p>
            <a:pPr algn="ctr"/>
            <a:r>
              <a:rPr lang="en-US" sz="2800" dirty="0">
                <a:solidFill>
                  <a:srgbClr val="FF0000"/>
                </a:solidFill>
                <a:latin typeface="Segoe Print" pitchFamily="2" charset="0"/>
              </a:rPr>
              <a:t>Can we do this without </a:t>
            </a:r>
          </a:p>
          <a:p>
            <a:pPr algn="ctr"/>
            <a:r>
              <a:rPr lang="en-US" sz="2800" dirty="0">
                <a:solidFill>
                  <a:srgbClr val="FF0000"/>
                </a:solidFill>
                <a:latin typeface="Segoe Print" pitchFamily="2" charset="0"/>
              </a:rPr>
              <a:t>rewriting the entire stack?</a:t>
            </a:r>
          </a:p>
        </p:txBody>
      </p:sp>
    </p:spTree>
    <p:extLst>
      <p:ext uri="{BB962C8B-B14F-4D97-AF65-F5344CB8AC3E}">
        <p14:creationId xmlns:p14="http://schemas.microsoft.com/office/powerpoint/2010/main" val="73159810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noAutofit/>
          </a:bodyPr>
          <a:lstStyle/>
          <a:p>
            <a:r>
              <a:rPr lang="en-US" dirty="0">
                <a:solidFill>
                  <a:schemeClr val="accent5"/>
                </a:solidFill>
              </a:rPr>
              <a:t>namespace</a:t>
            </a:r>
            <a:r>
              <a:rPr lang="en-US" dirty="0"/>
              <a:t> </a:t>
            </a:r>
            <a:r>
              <a:rPr lang="en-US" dirty="0" err="1"/>
              <a:t>System.Web</a:t>
            </a:r>
            <a:endParaRPr lang="en-US" dirty="0"/>
          </a:p>
          <a:p>
            <a:r>
              <a:rPr lang="en-US" dirty="0"/>
              <a:t>{</a:t>
            </a:r>
          </a:p>
          <a:p>
            <a:r>
              <a:rPr lang="en-US" dirty="0"/>
              <a:t>    </a:t>
            </a:r>
            <a:r>
              <a:rPr lang="en-US" dirty="0">
                <a:solidFill>
                  <a:schemeClr val="accent5"/>
                </a:solidFill>
              </a:rPr>
              <a:t>public interface</a:t>
            </a:r>
            <a:r>
              <a:rPr lang="en-US" dirty="0">
                <a:solidFill>
                  <a:schemeClr val="bg2"/>
                </a:solidFill>
              </a:rPr>
              <a:t> </a:t>
            </a:r>
            <a:r>
              <a:rPr lang="en-US" dirty="0" err="1">
                <a:solidFill>
                  <a:schemeClr val="accent3"/>
                </a:solidFill>
              </a:rPr>
              <a:t>IHttpHandler</a:t>
            </a:r>
            <a:endParaRPr lang="en-US" dirty="0">
              <a:solidFill>
                <a:schemeClr val="accent3"/>
              </a:solidFill>
            </a:endParaRPr>
          </a:p>
          <a:p>
            <a:r>
              <a:rPr lang="en-US" dirty="0"/>
              <a:t>    {</a:t>
            </a:r>
          </a:p>
          <a:p>
            <a:r>
              <a:rPr lang="en-US" dirty="0"/>
              <a:t>        </a:t>
            </a:r>
            <a:r>
              <a:rPr lang="en-US" dirty="0">
                <a:solidFill>
                  <a:schemeClr val="accent5"/>
                </a:solidFill>
              </a:rPr>
              <a:t>void</a:t>
            </a:r>
            <a:r>
              <a:rPr lang="en-US" dirty="0"/>
              <a:t> </a:t>
            </a:r>
            <a:r>
              <a:rPr lang="en-US" dirty="0" err="1"/>
              <a:t>ProcessRequest</a:t>
            </a:r>
            <a:r>
              <a:rPr lang="en-US" dirty="0"/>
              <a:t>(</a:t>
            </a:r>
            <a:r>
              <a:rPr lang="en-US" dirty="0" err="1">
                <a:solidFill>
                  <a:schemeClr val="accent3"/>
                </a:solidFill>
              </a:rPr>
              <a:t>HttpContext</a:t>
            </a:r>
            <a:r>
              <a:rPr lang="en-US" dirty="0"/>
              <a:t> context);</a:t>
            </a:r>
          </a:p>
          <a:p>
            <a:r>
              <a:rPr lang="en-US" dirty="0"/>
              <a:t>        </a:t>
            </a:r>
            <a:r>
              <a:rPr lang="en-US" dirty="0">
                <a:solidFill>
                  <a:schemeClr val="accent5"/>
                </a:solidFill>
              </a:rPr>
              <a:t>bool</a:t>
            </a:r>
            <a:r>
              <a:rPr lang="en-US" dirty="0"/>
              <a:t> </a:t>
            </a:r>
            <a:r>
              <a:rPr lang="en-US" dirty="0" err="1"/>
              <a:t>IsReusable</a:t>
            </a:r>
            <a:r>
              <a:rPr lang="en-US" dirty="0"/>
              <a:t> { </a:t>
            </a:r>
            <a:r>
              <a:rPr lang="en-US" dirty="0">
                <a:solidFill>
                  <a:schemeClr val="accent5"/>
                </a:solidFill>
              </a:rPr>
              <a:t>get</a:t>
            </a:r>
            <a:r>
              <a:rPr lang="en-US" dirty="0"/>
              <a:t>; }</a:t>
            </a:r>
          </a:p>
          <a:p>
            <a:r>
              <a:rPr lang="en-US" dirty="0"/>
              <a:t>    }</a:t>
            </a:r>
          </a:p>
          <a:p>
            <a:endParaRPr lang="en-US" dirty="0"/>
          </a:p>
          <a:p>
            <a:r>
              <a:rPr lang="en-US" dirty="0"/>
              <a:t>    </a:t>
            </a:r>
            <a:r>
              <a:rPr lang="en-US" dirty="0">
                <a:solidFill>
                  <a:schemeClr val="accent5"/>
                </a:solidFill>
              </a:rPr>
              <a:t>public interface </a:t>
            </a:r>
            <a:r>
              <a:rPr lang="en-US" dirty="0" err="1">
                <a:solidFill>
                  <a:schemeClr val="accent3"/>
                </a:solidFill>
              </a:rPr>
              <a:t>IHttpModule</a:t>
            </a:r>
            <a:endParaRPr lang="en-US" dirty="0">
              <a:solidFill>
                <a:schemeClr val="accent3"/>
              </a:solidFill>
            </a:endParaRPr>
          </a:p>
          <a:p>
            <a:r>
              <a:rPr lang="en-US" dirty="0"/>
              <a:t>    {</a:t>
            </a:r>
          </a:p>
          <a:p>
            <a:r>
              <a:rPr lang="en-US" dirty="0"/>
              <a:t>        </a:t>
            </a:r>
            <a:r>
              <a:rPr lang="en-US" dirty="0">
                <a:solidFill>
                  <a:schemeClr val="accent5"/>
                </a:solidFill>
              </a:rPr>
              <a:t>void</a:t>
            </a:r>
            <a:r>
              <a:rPr lang="en-US" dirty="0"/>
              <a:t> </a:t>
            </a:r>
            <a:r>
              <a:rPr lang="en-US" dirty="0" err="1"/>
              <a:t>Init</a:t>
            </a:r>
            <a:r>
              <a:rPr lang="en-US" dirty="0"/>
              <a:t>(</a:t>
            </a:r>
            <a:r>
              <a:rPr lang="en-US" dirty="0" err="1">
                <a:solidFill>
                  <a:schemeClr val="accent3"/>
                </a:solidFill>
              </a:rPr>
              <a:t>HttpContext</a:t>
            </a:r>
            <a:r>
              <a:rPr lang="en-US" dirty="0"/>
              <a:t> context);</a:t>
            </a:r>
          </a:p>
          <a:p>
            <a:r>
              <a:rPr lang="en-US" dirty="0"/>
              <a:t>        </a:t>
            </a:r>
            <a:r>
              <a:rPr lang="en-US" dirty="0">
                <a:solidFill>
                  <a:schemeClr val="accent5"/>
                </a:solidFill>
              </a:rPr>
              <a:t>void</a:t>
            </a:r>
            <a:r>
              <a:rPr lang="en-US" dirty="0"/>
              <a:t> Dispose();</a:t>
            </a:r>
          </a:p>
          <a:p>
            <a:r>
              <a:rPr lang="en-US" dirty="0"/>
              <a:t>    }</a:t>
            </a:r>
          </a:p>
          <a:p>
            <a:r>
              <a:rPr lang="en-US" dirty="0"/>
              <a:t>}</a:t>
            </a:r>
          </a:p>
        </p:txBody>
      </p:sp>
      <p:sp>
        <p:nvSpPr>
          <p:cNvPr id="2" name="Rectangle 1"/>
          <p:cNvSpPr/>
          <p:nvPr/>
        </p:nvSpPr>
        <p:spPr>
          <a:xfrm>
            <a:off x="1249675" y="3861269"/>
            <a:ext cx="2331725" cy="463081"/>
          </a:xfrm>
          <a:prstGeom prst="rect">
            <a:avLst/>
          </a:prstGeom>
          <a:solidFill>
            <a:srgbClr val="0000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249675" y="1854434"/>
            <a:ext cx="3322325" cy="463081"/>
          </a:xfrm>
          <a:prstGeom prst="rect">
            <a:avLst/>
          </a:prstGeom>
          <a:solidFill>
            <a:srgbClr val="0000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1249675" y="1504950"/>
            <a:ext cx="5303525" cy="342900"/>
          </a:xfrm>
          <a:prstGeom prst="roundRect">
            <a:avLst/>
          </a:prstGeom>
          <a:noFill/>
          <a:ln>
            <a:solidFill>
              <a:srgbClr val="FF000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9" name="Rounded Rectangle 8"/>
          <p:cNvSpPr/>
          <p:nvPr/>
        </p:nvSpPr>
        <p:spPr>
          <a:xfrm>
            <a:off x="1249675" y="3480269"/>
            <a:ext cx="4008126" cy="340617"/>
          </a:xfrm>
          <a:prstGeom prst="roundRect">
            <a:avLst/>
          </a:prstGeom>
          <a:noFill/>
          <a:ln>
            <a:solidFill>
              <a:srgbClr val="FF000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616181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23" presetClass="entr" presetSubtype="16" fill="hold" grpId="0" nodeType="withEffect">
                                  <p:stCondLst>
                                    <p:cond delay="100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100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fltVal val="0"/>
                                          </p:val>
                                        </p:tav>
                                        <p:tav tm="100000">
                                          <p:val>
                                            <p:strVal val="#ppt_w"/>
                                          </p:val>
                                        </p:tav>
                                      </p:tavLst>
                                    </p:anim>
                                    <p:anim calcmode="lin" valueType="num">
                                      <p:cBhvr>
                                        <p:cTn id="1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“One ASP.NET”</a:t>
            </a:r>
          </a:p>
        </p:txBody>
      </p:sp>
      <p:grpSp>
        <p:nvGrpSpPr>
          <p:cNvPr id="12" name="Group 11"/>
          <p:cNvGrpSpPr/>
          <p:nvPr/>
        </p:nvGrpSpPr>
        <p:grpSpPr>
          <a:xfrm>
            <a:off x="900830" y="1302446"/>
            <a:ext cx="7342340" cy="3200400"/>
            <a:chOff x="912312" y="742950"/>
            <a:chExt cx="7342340" cy="3200400"/>
          </a:xfrm>
        </p:grpSpPr>
        <p:graphicFrame>
          <p:nvGraphicFramePr>
            <p:cNvPr id="13" name="Diagram 12"/>
            <p:cNvGraphicFramePr/>
            <p:nvPr>
              <p:extLst>
                <p:ext uri="{D42A27DB-BD31-4B8C-83A1-F6EECF244321}">
                  <p14:modId xmlns:p14="http://schemas.microsoft.com/office/powerpoint/2010/main" val="1257269420"/>
                </p:ext>
              </p:extLst>
            </p:nvPr>
          </p:nvGraphicFramePr>
          <p:xfrm>
            <a:off x="914400" y="742950"/>
            <a:ext cx="7315200" cy="91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Rounded Rectangle 13"/>
            <p:cNvSpPr/>
            <p:nvPr/>
          </p:nvSpPr>
          <p:spPr>
            <a:xfrm>
              <a:off x="914400" y="3105150"/>
              <a:ext cx="7315200" cy="838200"/>
            </a:xfrm>
            <a:prstGeom prst="roundRect">
              <a:avLst/>
            </a:prstGeom>
            <a:solidFill>
              <a:schemeClr val="accent3">
                <a:lumMod val="75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a:r>
                <a:rPr lang="en-US" sz="3200" dirty="0"/>
                <a:t>ASP.NET</a:t>
              </a:r>
            </a:p>
          </p:txBody>
        </p:sp>
        <p:sp>
          <p:nvSpPr>
            <p:cNvPr id="15" name="Rounded Rectangle 14"/>
            <p:cNvSpPr/>
            <p:nvPr/>
          </p:nvSpPr>
          <p:spPr>
            <a:xfrm>
              <a:off x="912312" y="1962150"/>
              <a:ext cx="4878888" cy="83820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3200" dirty="0"/>
                <a:t>Sites</a:t>
              </a:r>
            </a:p>
          </p:txBody>
        </p:sp>
        <p:sp>
          <p:nvSpPr>
            <p:cNvPr id="16" name="Rounded Rectangle 15"/>
            <p:cNvSpPr/>
            <p:nvPr/>
          </p:nvSpPr>
          <p:spPr>
            <a:xfrm>
              <a:off x="5943600" y="1962150"/>
              <a:ext cx="2311052" cy="83820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3200" dirty="0"/>
                <a:t>Services</a:t>
              </a:r>
            </a:p>
          </p:txBody>
        </p:sp>
      </p:grpSp>
      <p:sp>
        <p:nvSpPr>
          <p:cNvPr id="18" name="Oval 17"/>
          <p:cNvSpPr/>
          <p:nvPr/>
        </p:nvSpPr>
        <p:spPr>
          <a:xfrm>
            <a:off x="457200" y="1200150"/>
            <a:ext cx="8229600" cy="1219200"/>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9" name="TextBox 18"/>
          <p:cNvSpPr txBox="1"/>
          <p:nvPr/>
        </p:nvSpPr>
        <p:spPr>
          <a:xfrm rot="727884">
            <a:off x="6635654" y="418296"/>
            <a:ext cx="2435283" cy="954107"/>
          </a:xfrm>
          <a:prstGeom prst="rect">
            <a:avLst/>
          </a:prstGeom>
          <a:noFill/>
        </p:spPr>
        <p:txBody>
          <a:bodyPr wrap="none" rtlCol="0">
            <a:spAutoFit/>
          </a:bodyPr>
          <a:lstStyle/>
          <a:p>
            <a:pPr algn="ctr"/>
            <a:r>
              <a:rPr lang="en-US" sz="2800" dirty="0">
                <a:solidFill>
                  <a:srgbClr val="FF0000"/>
                </a:solidFill>
                <a:latin typeface="Segoe Print" pitchFamily="2" charset="0"/>
              </a:rPr>
              <a:t>High Level</a:t>
            </a:r>
          </a:p>
          <a:p>
            <a:pPr algn="ctr"/>
            <a:r>
              <a:rPr lang="en-US" sz="2800" dirty="0">
                <a:solidFill>
                  <a:srgbClr val="FF0000"/>
                </a:solidFill>
                <a:latin typeface="Segoe Print" pitchFamily="2" charset="0"/>
              </a:rPr>
              <a:t>Abstractions</a:t>
            </a:r>
          </a:p>
        </p:txBody>
      </p:sp>
      <p:sp>
        <p:nvSpPr>
          <p:cNvPr id="20" name="TextBox 19"/>
          <p:cNvSpPr txBox="1"/>
          <p:nvPr/>
        </p:nvSpPr>
        <p:spPr>
          <a:xfrm rot="21445502">
            <a:off x="4792643" y="4006308"/>
            <a:ext cx="3377849" cy="523220"/>
          </a:xfrm>
          <a:prstGeom prst="rect">
            <a:avLst/>
          </a:prstGeom>
          <a:noFill/>
        </p:spPr>
        <p:txBody>
          <a:bodyPr wrap="none" rtlCol="0">
            <a:spAutoFit/>
          </a:bodyPr>
          <a:lstStyle/>
          <a:p>
            <a:pPr algn="ctr"/>
            <a:r>
              <a:rPr lang="en-US" sz="2800" dirty="0">
                <a:solidFill>
                  <a:srgbClr val="FF0000"/>
                </a:solidFill>
                <a:latin typeface="Segoe Print" pitchFamily="2" charset="0"/>
              </a:rPr>
              <a:t>aka </a:t>
            </a:r>
            <a:r>
              <a:rPr lang="en-US" sz="2800" dirty="0" err="1">
                <a:solidFill>
                  <a:srgbClr val="FF0000"/>
                </a:solidFill>
                <a:latin typeface="Segoe Print" pitchFamily="2" charset="0"/>
              </a:rPr>
              <a:t>IHttpHandler</a:t>
            </a:r>
            <a:endParaRPr lang="en-US" sz="2800" dirty="0">
              <a:solidFill>
                <a:srgbClr val="FF0000"/>
              </a:solidFill>
              <a:latin typeface="Segoe Print" pitchFamily="2" charset="0"/>
            </a:endParaRPr>
          </a:p>
        </p:txBody>
      </p:sp>
    </p:spTree>
    <p:extLst>
      <p:ext uri="{BB962C8B-B14F-4D97-AF65-F5344CB8AC3E}">
        <p14:creationId xmlns:p14="http://schemas.microsoft.com/office/powerpoint/2010/main" val="36768367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1000"/>
                                        <p:tgtEl>
                                          <p:spTgt spid="18"/>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wipe(left)">
                                      <p:cBhvr>
                                        <p:cTn id="11" dur="500"/>
                                        <p:tgtEl>
                                          <p:spTgt spid="19"/>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wipe(left)">
                                      <p:cBhvr>
                                        <p:cTn id="1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p:bldP spid="2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Corollary:</a:t>
            </a:r>
            <a:br>
              <a:rPr lang="en-US" dirty="0"/>
            </a:br>
            <a:r>
              <a:rPr lang="en-US" dirty="0"/>
              <a:t>Build your high level abstractions </a:t>
            </a:r>
            <a:br>
              <a:rPr lang="en-US" dirty="0"/>
            </a:br>
            <a:r>
              <a:rPr lang="en-US" dirty="0"/>
              <a:t>on your low level abstractions!</a:t>
            </a:r>
          </a:p>
        </p:txBody>
      </p:sp>
    </p:spTree>
    <p:extLst>
      <p:ext uri="{BB962C8B-B14F-4D97-AF65-F5344CB8AC3E}">
        <p14:creationId xmlns:p14="http://schemas.microsoft.com/office/powerpoint/2010/main" val="2094982614"/>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228600" y="514350"/>
            <a:ext cx="8686800" cy="4286250"/>
          </a:xfrm>
        </p:spPr>
        <p:txBody>
          <a:bodyPr>
            <a:noAutofit/>
          </a:bodyPr>
          <a:lstStyle/>
          <a:p>
            <a:r>
              <a:rPr lang="en-US" dirty="0">
                <a:solidFill>
                  <a:schemeClr val="accent5"/>
                </a:solidFill>
              </a:rPr>
              <a:t>namespace</a:t>
            </a:r>
            <a:r>
              <a:rPr lang="en-US" dirty="0"/>
              <a:t> </a:t>
            </a:r>
            <a:r>
              <a:rPr lang="en-US" dirty="0" err="1"/>
              <a:t>Microsoft.AspNet.Builder</a:t>
            </a:r>
            <a:endParaRPr lang="en-US" dirty="0"/>
          </a:p>
          <a:p>
            <a:r>
              <a:rPr lang="en-US" dirty="0"/>
              <a:t>{</a:t>
            </a:r>
          </a:p>
          <a:p>
            <a:r>
              <a:rPr lang="en-US" dirty="0"/>
              <a:t>  </a:t>
            </a:r>
            <a:r>
              <a:rPr lang="en-US" dirty="0">
                <a:solidFill>
                  <a:schemeClr val="accent5"/>
                </a:solidFill>
              </a:rPr>
              <a:t>public</a:t>
            </a:r>
            <a:r>
              <a:rPr lang="en-US" dirty="0"/>
              <a:t> </a:t>
            </a:r>
            <a:r>
              <a:rPr lang="en-US" dirty="0">
                <a:solidFill>
                  <a:schemeClr val="accent5"/>
                </a:solidFill>
              </a:rPr>
              <a:t>delegate</a:t>
            </a:r>
            <a:r>
              <a:rPr lang="en-US" dirty="0"/>
              <a:t> </a:t>
            </a:r>
            <a:r>
              <a:rPr lang="en-US" dirty="0">
                <a:solidFill>
                  <a:schemeClr val="accent3"/>
                </a:solidFill>
              </a:rPr>
              <a:t>Task</a:t>
            </a:r>
            <a:r>
              <a:rPr lang="en-US" dirty="0"/>
              <a:t> </a:t>
            </a:r>
            <a:r>
              <a:rPr lang="en-US" dirty="0" err="1"/>
              <a:t>RequestDelegate</a:t>
            </a:r>
            <a:r>
              <a:rPr lang="en-US" dirty="0"/>
              <a:t>(</a:t>
            </a:r>
            <a:r>
              <a:rPr lang="en-US" dirty="0" err="1">
                <a:solidFill>
                  <a:schemeClr val="accent3"/>
                </a:solidFill>
              </a:rPr>
              <a:t>HttpContext</a:t>
            </a:r>
            <a:r>
              <a:rPr lang="en-US" dirty="0"/>
              <a:t> context);</a:t>
            </a:r>
          </a:p>
          <a:p>
            <a:endParaRPr lang="en-US" dirty="0">
              <a:solidFill>
                <a:schemeClr val="accent6"/>
              </a:solidFill>
            </a:endParaRPr>
          </a:p>
          <a:p>
            <a:r>
              <a:rPr lang="en-US" dirty="0"/>
              <a:t>  </a:t>
            </a:r>
            <a:r>
              <a:rPr lang="en-US" dirty="0">
                <a:solidFill>
                  <a:schemeClr val="accent5"/>
                </a:solidFill>
              </a:rPr>
              <a:t>public</a:t>
            </a:r>
            <a:r>
              <a:rPr lang="en-US" dirty="0"/>
              <a:t> </a:t>
            </a:r>
            <a:r>
              <a:rPr lang="en-US" dirty="0">
                <a:solidFill>
                  <a:schemeClr val="accent5"/>
                </a:solidFill>
              </a:rPr>
              <a:t>interface</a:t>
            </a:r>
            <a:r>
              <a:rPr lang="en-US" dirty="0"/>
              <a:t> </a:t>
            </a:r>
            <a:r>
              <a:rPr lang="en-US" dirty="0" err="1"/>
              <a:t>IApplicationBuilder</a:t>
            </a:r>
            <a:endParaRPr lang="en-US" dirty="0"/>
          </a:p>
          <a:p>
            <a:r>
              <a:rPr lang="en-US" dirty="0"/>
              <a:t>  {</a:t>
            </a:r>
          </a:p>
          <a:p>
            <a:r>
              <a:rPr lang="en-US" dirty="0"/>
              <a:t>    </a:t>
            </a:r>
            <a:r>
              <a:rPr lang="en-US" dirty="0" err="1">
                <a:solidFill>
                  <a:schemeClr val="accent3"/>
                </a:solidFill>
              </a:rPr>
              <a:t>IServiceProvider</a:t>
            </a:r>
            <a:r>
              <a:rPr lang="en-US" dirty="0"/>
              <a:t> </a:t>
            </a:r>
            <a:r>
              <a:rPr lang="en-US" dirty="0" err="1"/>
              <a:t>ApplicationServices</a:t>
            </a:r>
            <a:r>
              <a:rPr lang="en-US" dirty="0"/>
              <a:t> { </a:t>
            </a:r>
            <a:r>
              <a:rPr lang="en-US" dirty="0">
                <a:solidFill>
                  <a:schemeClr val="accent5"/>
                </a:solidFill>
              </a:rPr>
              <a:t>get</a:t>
            </a:r>
            <a:r>
              <a:rPr lang="en-US" dirty="0"/>
              <a:t>; </a:t>
            </a:r>
            <a:r>
              <a:rPr lang="en-US" dirty="0">
                <a:solidFill>
                  <a:schemeClr val="accent5"/>
                </a:solidFill>
              </a:rPr>
              <a:t>set</a:t>
            </a:r>
            <a:r>
              <a:rPr lang="en-US" dirty="0"/>
              <a:t>; } </a:t>
            </a:r>
          </a:p>
          <a:p>
            <a:r>
              <a:rPr lang="en-US" dirty="0"/>
              <a:t>    </a:t>
            </a:r>
            <a:r>
              <a:rPr lang="en-US" dirty="0">
                <a:solidFill>
                  <a:schemeClr val="accent5"/>
                </a:solidFill>
              </a:rPr>
              <a:t>object</a:t>
            </a:r>
            <a:r>
              <a:rPr lang="en-US" dirty="0"/>
              <a:t> Server { </a:t>
            </a:r>
            <a:r>
              <a:rPr lang="en-US" dirty="0">
                <a:solidFill>
                  <a:schemeClr val="accent5"/>
                </a:solidFill>
              </a:rPr>
              <a:t>get</a:t>
            </a:r>
            <a:r>
              <a:rPr lang="en-US" dirty="0"/>
              <a:t>; } </a:t>
            </a:r>
          </a:p>
          <a:p>
            <a:r>
              <a:rPr lang="en-US" dirty="0"/>
              <a:t>    </a:t>
            </a:r>
            <a:r>
              <a:rPr lang="en-US" dirty="0" err="1">
                <a:solidFill>
                  <a:schemeClr val="accent3"/>
                </a:solidFill>
              </a:rPr>
              <a:t>IDictionary</a:t>
            </a:r>
            <a:r>
              <a:rPr lang="en-US" dirty="0"/>
              <a:t>&lt;</a:t>
            </a:r>
            <a:r>
              <a:rPr lang="en-US" dirty="0">
                <a:solidFill>
                  <a:schemeClr val="accent5"/>
                </a:solidFill>
              </a:rPr>
              <a:t>string</a:t>
            </a:r>
            <a:r>
              <a:rPr lang="en-US" dirty="0"/>
              <a:t>, </a:t>
            </a:r>
            <a:r>
              <a:rPr lang="en-US" dirty="0">
                <a:solidFill>
                  <a:schemeClr val="accent5"/>
                </a:solidFill>
              </a:rPr>
              <a:t>object</a:t>
            </a:r>
            <a:r>
              <a:rPr lang="en-US" dirty="0"/>
              <a:t>&gt; Properties { </a:t>
            </a:r>
            <a:r>
              <a:rPr lang="en-US" dirty="0">
                <a:solidFill>
                  <a:schemeClr val="accent5"/>
                </a:solidFill>
              </a:rPr>
              <a:t>get</a:t>
            </a:r>
            <a:r>
              <a:rPr lang="en-US" dirty="0"/>
              <a:t>; } </a:t>
            </a:r>
          </a:p>
          <a:p>
            <a:r>
              <a:rPr lang="en-US" dirty="0"/>
              <a:t>    </a:t>
            </a:r>
            <a:r>
              <a:rPr lang="en-US" dirty="0" err="1">
                <a:solidFill>
                  <a:schemeClr val="accent3"/>
                </a:solidFill>
              </a:rPr>
              <a:t>IApplicationBuilder</a:t>
            </a:r>
            <a:r>
              <a:rPr lang="en-US" dirty="0"/>
              <a:t> Use(</a:t>
            </a:r>
          </a:p>
          <a:p>
            <a:r>
              <a:rPr lang="en-US" dirty="0"/>
              <a:t>        </a:t>
            </a:r>
            <a:r>
              <a:rPr lang="en-US" dirty="0" err="1">
                <a:solidFill>
                  <a:schemeClr val="accent3"/>
                </a:solidFill>
              </a:rPr>
              <a:t>Func</a:t>
            </a:r>
            <a:r>
              <a:rPr lang="en-US" dirty="0"/>
              <a:t>&lt;</a:t>
            </a:r>
            <a:r>
              <a:rPr lang="en-US" dirty="0" err="1">
                <a:solidFill>
                  <a:schemeClr val="accent3"/>
                </a:solidFill>
              </a:rPr>
              <a:t>RequestDelegate</a:t>
            </a:r>
            <a:r>
              <a:rPr lang="en-US" dirty="0"/>
              <a:t>, </a:t>
            </a:r>
            <a:r>
              <a:rPr lang="en-US" dirty="0" err="1">
                <a:solidFill>
                  <a:schemeClr val="accent3"/>
                </a:solidFill>
              </a:rPr>
              <a:t>RequestDelegate</a:t>
            </a:r>
            <a:r>
              <a:rPr lang="en-US" dirty="0"/>
              <a:t>&gt; middleware); </a:t>
            </a:r>
          </a:p>
          <a:p>
            <a:r>
              <a:rPr lang="en-US" dirty="0"/>
              <a:t>    </a:t>
            </a:r>
            <a:r>
              <a:rPr lang="en-US" dirty="0" err="1">
                <a:solidFill>
                  <a:schemeClr val="accent3"/>
                </a:solidFill>
              </a:rPr>
              <a:t>IApplicationBuilder</a:t>
            </a:r>
            <a:r>
              <a:rPr lang="en-US" dirty="0"/>
              <a:t> New(); </a:t>
            </a:r>
          </a:p>
          <a:p>
            <a:r>
              <a:rPr lang="en-US" dirty="0"/>
              <a:t>    </a:t>
            </a:r>
            <a:r>
              <a:rPr lang="en-US" dirty="0" err="1">
                <a:solidFill>
                  <a:schemeClr val="accent3"/>
                </a:solidFill>
              </a:rPr>
              <a:t>RequestDelegate</a:t>
            </a:r>
            <a:r>
              <a:rPr lang="en-US" dirty="0"/>
              <a:t> Build();</a:t>
            </a:r>
          </a:p>
          <a:p>
            <a:r>
              <a:rPr lang="en-US" dirty="0"/>
              <a:t>  }</a:t>
            </a:r>
          </a:p>
          <a:p>
            <a:r>
              <a:rPr lang="en-US" dirty="0"/>
              <a:t>}</a:t>
            </a:r>
          </a:p>
        </p:txBody>
      </p:sp>
      <p:sp>
        <p:nvSpPr>
          <p:cNvPr id="7" name="Rounded Rectangle 6"/>
          <p:cNvSpPr/>
          <p:nvPr/>
        </p:nvSpPr>
        <p:spPr>
          <a:xfrm>
            <a:off x="457200" y="819150"/>
            <a:ext cx="7467600" cy="381000"/>
          </a:xfrm>
          <a:prstGeom prst="roundRect">
            <a:avLst/>
          </a:prstGeom>
          <a:noFill/>
          <a:ln>
            <a:solidFill>
              <a:srgbClr val="FF000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9" name="TextBox 8"/>
          <p:cNvSpPr txBox="1"/>
          <p:nvPr/>
        </p:nvSpPr>
        <p:spPr>
          <a:xfrm rot="21433939">
            <a:off x="5094709" y="1250174"/>
            <a:ext cx="3983783" cy="707886"/>
          </a:xfrm>
          <a:prstGeom prst="rect">
            <a:avLst/>
          </a:prstGeom>
          <a:noFill/>
        </p:spPr>
        <p:txBody>
          <a:bodyPr wrap="none" rtlCol="0">
            <a:spAutoFit/>
          </a:bodyPr>
          <a:lstStyle/>
          <a:p>
            <a:pPr algn="ctr"/>
            <a:r>
              <a:rPr lang="en-US" sz="2000" dirty="0">
                <a:solidFill>
                  <a:srgbClr val="FF0000"/>
                </a:solidFill>
                <a:latin typeface="Segoe Print" pitchFamily="2" charset="0"/>
              </a:rPr>
              <a:t>This looks a lot like </a:t>
            </a:r>
          </a:p>
          <a:p>
            <a:pPr algn="ctr"/>
            <a:r>
              <a:rPr lang="en-US" sz="2000" dirty="0" err="1">
                <a:solidFill>
                  <a:srgbClr val="FF0000"/>
                </a:solidFill>
                <a:latin typeface="Segoe Print" pitchFamily="2" charset="0"/>
              </a:rPr>
              <a:t>IHttpHandler.ProcessRequest</a:t>
            </a:r>
            <a:r>
              <a:rPr lang="en-US" sz="2000" dirty="0">
                <a:solidFill>
                  <a:srgbClr val="FF0000"/>
                </a:solidFill>
                <a:latin typeface="Segoe Print" pitchFamily="2" charset="0"/>
              </a:rPr>
              <a:t>!</a:t>
            </a:r>
          </a:p>
        </p:txBody>
      </p:sp>
      <p:sp>
        <p:nvSpPr>
          <p:cNvPr id="10" name="Rectangle 9"/>
          <p:cNvSpPr/>
          <p:nvPr/>
        </p:nvSpPr>
        <p:spPr>
          <a:xfrm>
            <a:off x="609600" y="2226383"/>
            <a:ext cx="6858000" cy="954967"/>
          </a:xfrm>
          <a:prstGeom prst="rect">
            <a:avLst/>
          </a:prstGeom>
          <a:solidFill>
            <a:srgbClr val="000000">
              <a:alpha val="6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62000" y="3805665"/>
            <a:ext cx="3581400" cy="747285"/>
          </a:xfrm>
          <a:prstGeom prst="rect">
            <a:avLst/>
          </a:prstGeom>
          <a:solidFill>
            <a:srgbClr val="000000">
              <a:alpha val="6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ounded Rectangle 1"/>
          <p:cNvSpPr/>
          <p:nvPr/>
        </p:nvSpPr>
        <p:spPr>
          <a:xfrm>
            <a:off x="685800" y="3181350"/>
            <a:ext cx="7086600" cy="685800"/>
          </a:xfrm>
          <a:prstGeom prst="roundRect">
            <a:avLst/>
          </a:prstGeom>
          <a:noFill/>
          <a:ln>
            <a:solidFill>
              <a:srgbClr val="FF000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38289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23" presetClass="entr" presetSubtype="16"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p:cTn id="23" dur="500" fill="hold"/>
                                        <p:tgtEl>
                                          <p:spTgt spid="2"/>
                                        </p:tgtEl>
                                        <p:attrNameLst>
                                          <p:attrName>ppt_w</p:attrName>
                                        </p:attrNameLst>
                                      </p:cBhvr>
                                      <p:tavLst>
                                        <p:tav tm="0">
                                          <p:val>
                                            <p:fltVal val="0"/>
                                          </p:val>
                                        </p:tav>
                                        <p:tav tm="100000">
                                          <p:val>
                                            <p:strVal val="#ppt_w"/>
                                          </p:val>
                                        </p:tav>
                                      </p:tavLst>
                                    </p:anim>
                                    <p:anim calcmode="lin" valueType="num">
                                      <p:cBhvr>
                                        <p:cTn id="24"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p:bldP spid="10" grpId="0" animBg="1"/>
      <p:bldP spid="11"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357281" y="1847807"/>
            <a:ext cx="6429438" cy="1447887"/>
            <a:chOff x="1138238" y="1779588"/>
            <a:chExt cx="6880225" cy="1549401"/>
          </a:xfrm>
        </p:grpSpPr>
        <p:sp>
          <p:nvSpPr>
            <p:cNvPr id="8" name="Freeform 6"/>
            <p:cNvSpPr>
              <a:spLocks/>
            </p:cNvSpPr>
            <p:nvPr/>
          </p:nvSpPr>
          <p:spPr bwMode="auto">
            <a:xfrm>
              <a:off x="3222625" y="1811338"/>
              <a:ext cx="404813" cy="503238"/>
            </a:xfrm>
            <a:custGeom>
              <a:avLst/>
              <a:gdLst>
                <a:gd name="T0" fmla="*/ 341 w 341"/>
                <a:gd name="T1" fmla="*/ 425 h 425"/>
                <a:gd name="T2" fmla="*/ 280 w 341"/>
                <a:gd name="T3" fmla="*/ 425 h 425"/>
                <a:gd name="T4" fmla="*/ 182 w 341"/>
                <a:gd name="T5" fmla="*/ 263 h 425"/>
                <a:gd name="T6" fmla="*/ 172 w 341"/>
                <a:gd name="T7" fmla="*/ 241 h 425"/>
                <a:gd name="T8" fmla="*/ 171 w 341"/>
                <a:gd name="T9" fmla="*/ 241 h 425"/>
                <a:gd name="T10" fmla="*/ 161 w 341"/>
                <a:gd name="T11" fmla="*/ 263 h 425"/>
                <a:gd name="T12" fmla="*/ 60 w 341"/>
                <a:gd name="T13" fmla="*/ 425 h 425"/>
                <a:gd name="T14" fmla="*/ 0 w 341"/>
                <a:gd name="T15" fmla="*/ 425 h 425"/>
                <a:gd name="T16" fmla="*/ 142 w 341"/>
                <a:gd name="T17" fmla="*/ 212 h 425"/>
                <a:gd name="T18" fmla="*/ 10 w 341"/>
                <a:gd name="T19" fmla="*/ 0 h 425"/>
                <a:gd name="T20" fmla="*/ 72 w 341"/>
                <a:gd name="T21" fmla="*/ 0 h 425"/>
                <a:gd name="T22" fmla="*/ 159 w 341"/>
                <a:gd name="T23" fmla="*/ 150 h 425"/>
                <a:gd name="T24" fmla="*/ 174 w 341"/>
                <a:gd name="T25" fmla="*/ 180 h 425"/>
                <a:gd name="T26" fmla="*/ 175 w 341"/>
                <a:gd name="T27" fmla="*/ 180 h 425"/>
                <a:gd name="T28" fmla="*/ 191 w 341"/>
                <a:gd name="T29" fmla="*/ 149 h 425"/>
                <a:gd name="T30" fmla="*/ 282 w 341"/>
                <a:gd name="T31" fmla="*/ 0 h 425"/>
                <a:gd name="T32" fmla="*/ 339 w 341"/>
                <a:gd name="T33" fmla="*/ 0 h 425"/>
                <a:gd name="T34" fmla="*/ 205 w 341"/>
                <a:gd name="T35" fmla="*/ 211 h 425"/>
                <a:gd name="T36" fmla="*/ 341 w 341"/>
                <a:gd name="T37"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1" h="425">
                  <a:moveTo>
                    <a:pt x="341" y="425"/>
                  </a:moveTo>
                  <a:lnTo>
                    <a:pt x="280" y="425"/>
                  </a:lnTo>
                  <a:lnTo>
                    <a:pt x="182" y="263"/>
                  </a:lnTo>
                  <a:cubicBezTo>
                    <a:pt x="179" y="258"/>
                    <a:pt x="176" y="251"/>
                    <a:pt x="172" y="241"/>
                  </a:cubicBezTo>
                  <a:lnTo>
                    <a:pt x="171" y="241"/>
                  </a:lnTo>
                  <a:lnTo>
                    <a:pt x="161" y="263"/>
                  </a:lnTo>
                  <a:lnTo>
                    <a:pt x="60" y="425"/>
                  </a:lnTo>
                  <a:lnTo>
                    <a:pt x="0" y="425"/>
                  </a:lnTo>
                  <a:lnTo>
                    <a:pt x="142" y="212"/>
                  </a:lnTo>
                  <a:lnTo>
                    <a:pt x="10" y="0"/>
                  </a:lnTo>
                  <a:lnTo>
                    <a:pt x="72" y="0"/>
                  </a:lnTo>
                  <a:lnTo>
                    <a:pt x="159" y="150"/>
                  </a:lnTo>
                  <a:cubicBezTo>
                    <a:pt x="164" y="159"/>
                    <a:pt x="169" y="169"/>
                    <a:pt x="174" y="180"/>
                  </a:cubicBezTo>
                  <a:lnTo>
                    <a:pt x="175" y="180"/>
                  </a:lnTo>
                  <a:cubicBezTo>
                    <a:pt x="181" y="168"/>
                    <a:pt x="186" y="157"/>
                    <a:pt x="191" y="149"/>
                  </a:cubicBezTo>
                  <a:lnTo>
                    <a:pt x="282" y="0"/>
                  </a:lnTo>
                  <a:lnTo>
                    <a:pt x="339" y="0"/>
                  </a:lnTo>
                  <a:lnTo>
                    <a:pt x="205" y="211"/>
                  </a:lnTo>
                  <a:lnTo>
                    <a:pt x="341" y="4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p:cNvSpPr>
              <a:spLocks noEditPoints="1"/>
            </p:cNvSpPr>
            <p:nvPr/>
          </p:nvSpPr>
          <p:spPr bwMode="auto">
            <a:xfrm>
              <a:off x="3673475" y="1782763"/>
              <a:ext cx="331788" cy="541338"/>
            </a:xfrm>
            <a:custGeom>
              <a:avLst/>
              <a:gdLst>
                <a:gd name="T0" fmla="*/ 230 w 280"/>
                <a:gd name="T1" fmla="*/ 288 h 457"/>
                <a:gd name="T2" fmla="*/ 207 w 280"/>
                <a:gd name="T3" fmla="*/ 209 h 457"/>
                <a:gd name="T4" fmla="*/ 143 w 280"/>
                <a:gd name="T5" fmla="*/ 180 h 457"/>
                <a:gd name="T6" fmla="*/ 75 w 280"/>
                <a:gd name="T7" fmla="*/ 209 h 457"/>
                <a:gd name="T8" fmla="*/ 49 w 280"/>
                <a:gd name="T9" fmla="*/ 283 h 457"/>
                <a:gd name="T10" fmla="*/ 49 w 280"/>
                <a:gd name="T11" fmla="*/ 326 h 457"/>
                <a:gd name="T12" fmla="*/ 74 w 280"/>
                <a:gd name="T13" fmla="*/ 390 h 457"/>
                <a:gd name="T14" fmla="*/ 136 w 280"/>
                <a:gd name="T15" fmla="*/ 415 h 457"/>
                <a:gd name="T16" fmla="*/ 205 w 280"/>
                <a:gd name="T17" fmla="*/ 382 h 457"/>
                <a:gd name="T18" fmla="*/ 230 w 280"/>
                <a:gd name="T19" fmla="*/ 288 h 457"/>
                <a:gd name="T20" fmla="*/ 280 w 280"/>
                <a:gd name="T21" fmla="*/ 288 h 457"/>
                <a:gd name="T22" fmla="*/ 242 w 280"/>
                <a:gd name="T23" fmla="*/ 411 h 457"/>
                <a:gd name="T24" fmla="*/ 141 w 280"/>
                <a:gd name="T25" fmla="*/ 457 h 457"/>
                <a:gd name="T26" fmla="*/ 50 w 280"/>
                <a:gd name="T27" fmla="*/ 406 h 457"/>
                <a:gd name="T28" fmla="*/ 49 w 280"/>
                <a:gd name="T29" fmla="*/ 406 h 457"/>
                <a:gd name="T30" fmla="*/ 49 w 280"/>
                <a:gd name="T31" fmla="*/ 449 h 457"/>
                <a:gd name="T32" fmla="*/ 0 w 280"/>
                <a:gd name="T33" fmla="*/ 449 h 457"/>
                <a:gd name="T34" fmla="*/ 0 w 280"/>
                <a:gd name="T35" fmla="*/ 0 h 457"/>
                <a:gd name="T36" fmla="*/ 49 w 280"/>
                <a:gd name="T37" fmla="*/ 0 h 457"/>
                <a:gd name="T38" fmla="*/ 49 w 280"/>
                <a:gd name="T39" fmla="*/ 199 h 457"/>
                <a:gd name="T40" fmla="*/ 50 w 280"/>
                <a:gd name="T41" fmla="*/ 199 h 457"/>
                <a:gd name="T42" fmla="*/ 155 w 280"/>
                <a:gd name="T43" fmla="*/ 139 h 457"/>
                <a:gd name="T44" fmla="*/ 246 w 280"/>
                <a:gd name="T45" fmla="*/ 179 h 457"/>
                <a:gd name="T46" fmla="*/ 280 w 280"/>
                <a:gd name="T47" fmla="*/ 288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0" h="457">
                  <a:moveTo>
                    <a:pt x="230" y="288"/>
                  </a:moveTo>
                  <a:cubicBezTo>
                    <a:pt x="230" y="255"/>
                    <a:pt x="222" y="229"/>
                    <a:pt x="207" y="209"/>
                  </a:cubicBezTo>
                  <a:cubicBezTo>
                    <a:pt x="191" y="190"/>
                    <a:pt x="170" y="180"/>
                    <a:pt x="143" y="180"/>
                  </a:cubicBezTo>
                  <a:cubicBezTo>
                    <a:pt x="115" y="180"/>
                    <a:pt x="92" y="190"/>
                    <a:pt x="75" y="209"/>
                  </a:cubicBezTo>
                  <a:cubicBezTo>
                    <a:pt x="58" y="228"/>
                    <a:pt x="49" y="253"/>
                    <a:pt x="49" y="283"/>
                  </a:cubicBezTo>
                  <a:lnTo>
                    <a:pt x="49" y="326"/>
                  </a:lnTo>
                  <a:cubicBezTo>
                    <a:pt x="49" y="351"/>
                    <a:pt x="57" y="372"/>
                    <a:pt x="74" y="390"/>
                  </a:cubicBezTo>
                  <a:cubicBezTo>
                    <a:pt x="91" y="407"/>
                    <a:pt x="111" y="415"/>
                    <a:pt x="136" y="415"/>
                  </a:cubicBezTo>
                  <a:cubicBezTo>
                    <a:pt x="165" y="415"/>
                    <a:pt x="188" y="404"/>
                    <a:pt x="205" y="382"/>
                  </a:cubicBezTo>
                  <a:cubicBezTo>
                    <a:pt x="221" y="359"/>
                    <a:pt x="230" y="328"/>
                    <a:pt x="230" y="288"/>
                  </a:cubicBezTo>
                  <a:close/>
                  <a:moveTo>
                    <a:pt x="280" y="288"/>
                  </a:moveTo>
                  <a:cubicBezTo>
                    <a:pt x="280" y="339"/>
                    <a:pt x="267" y="380"/>
                    <a:pt x="242" y="411"/>
                  </a:cubicBezTo>
                  <a:cubicBezTo>
                    <a:pt x="217" y="441"/>
                    <a:pt x="184" y="457"/>
                    <a:pt x="141" y="457"/>
                  </a:cubicBezTo>
                  <a:cubicBezTo>
                    <a:pt x="101" y="457"/>
                    <a:pt x="71" y="440"/>
                    <a:pt x="50" y="406"/>
                  </a:cubicBezTo>
                  <a:lnTo>
                    <a:pt x="49" y="406"/>
                  </a:lnTo>
                  <a:lnTo>
                    <a:pt x="49" y="449"/>
                  </a:lnTo>
                  <a:lnTo>
                    <a:pt x="0" y="449"/>
                  </a:lnTo>
                  <a:lnTo>
                    <a:pt x="0" y="0"/>
                  </a:lnTo>
                  <a:lnTo>
                    <a:pt x="49" y="0"/>
                  </a:lnTo>
                  <a:lnTo>
                    <a:pt x="49" y="199"/>
                  </a:lnTo>
                  <a:lnTo>
                    <a:pt x="50" y="199"/>
                  </a:lnTo>
                  <a:cubicBezTo>
                    <a:pt x="74" y="159"/>
                    <a:pt x="109" y="139"/>
                    <a:pt x="155" y="139"/>
                  </a:cubicBezTo>
                  <a:cubicBezTo>
                    <a:pt x="193" y="139"/>
                    <a:pt x="223" y="152"/>
                    <a:pt x="246" y="179"/>
                  </a:cubicBezTo>
                  <a:cubicBezTo>
                    <a:pt x="268" y="206"/>
                    <a:pt x="280" y="242"/>
                    <a:pt x="280" y="28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p:cNvSpPr>
              <a:spLocks noEditPoints="1"/>
            </p:cNvSpPr>
            <p:nvPr/>
          </p:nvSpPr>
          <p:spPr bwMode="auto">
            <a:xfrm>
              <a:off x="4040188" y="1946276"/>
              <a:ext cx="355600" cy="377825"/>
            </a:xfrm>
            <a:custGeom>
              <a:avLst/>
              <a:gdLst>
                <a:gd name="T0" fmla="*/ 249 w 299"/>
                <a:gd name="T1" fmla="*/ 159 h 318"/>
                <a:gd name="T2" fmla="*/ 223 w 299"/>
                <a:gd name="T3" fmla="*/ 72 h 318"/>
                <a:gd name="T4" fmla="*/ 151 w 299"/>
                <a:gd name="T5" fmla="*/ 41 h 318"/>
                <a:gd name="T6" fmla="*/ 77 w 299"/>
                <a:gd name="T7" fmla="*/ 72 h 318"/>
                <a:gd name="T8" fmla="*/ 50 w 299"/>
                <a:gd name="T9" fmla="*/ 160 h 318"/>
                <a:gd name="T10" fmla="*/ 77 w 299"/>
                <a:gd name="T11" fmla="*/ 246 h 318"/>
                <a:gd name="T12" fmla="*/ 151 w 299"/>
                <a:gd name="T13" fmla="*/ 276 h 318"/>
                <a:gd name="T14" fmla="*/ 224 w 299"/>
                <a:gd name="T15" fmla="*/ 246 h 318"/>
                <a:gd name="T16" fmla="*/ 249 w 299"/>
                <a:gd name="T17" fmla="*/ 159 h 318"/>
                <a:gd name="T18" fmla="*/ 299 w 299"/>
                <a:gd name="T19" fmla="*/ 158 h 318"/>
                <a:gd name="T20" fmla="*/ 258 w 299"/>
                <a:gd name="T21" fmla="*/ 274 h 318"/>
                <a:gd name="T22" fmla="*/ 147 w 299"/>
                <a:gd name="T23" fmla="*/ 318 h 318"/>
                <a:gd name="T24" fmla="*/ 40 w 299"/>
                <a:gd name="T25" fmla="*/ 275 h 318"/>
                <a:gd name="T26" fmla="*/ 0 w 299"/>
                <a:gd name="T27" fmla="*/ 162 h 318"/>
                <a:gd name="T28" fmla="*/ 41 w 299"/>
                <a:gd name="T29" fmla="*/ 43 h 318"/>
                <a:gd name="T30" fmla="*/ 155 w 299"/>
                <a:gd name="T31" fmla="*/ 0 h 318"/>
                <a:gd name="T32" fmla="*/ 260 w 299"/>
                <a:gd name="T33" fmla="*/ 42 h 318"/>
                <a:gd name="T34" fmla="*/ 299 w 299"/>
                <a:gd name="T35" fmla="*/ 158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9" h="318">
                  <a:moveTo>
                    <a:pt x="249" y="159"/>
                  </a:moveTo>
                  <a:cubicBezTo>
                    <a:pt x="249" y="121"/>
                    <a:pt x="240" y="92"/>
                    <a:pt x="223" y="72"/>
                  </a:cubicBezTo>
                  <a:cubicBezTo>
                    <a:pt x="207" y="51"/>
                    <a:pt x="182" y="41"/>
                    <a:pt x="151" y="41"/>
                  </a:cubicBezTo>
                  <a:cubicBezTo>
                    <a:pt x="120" y="41"/>
                    <a:pt x="95" y="51"/>
                    <a:pt x="77" y="72"/>
                  </a:cubicBezTo>
                  <a:cubicBezTo>
                    <a:pt x="59" y="93"/>
                    <a:pt x="50" y="123"/>
                    <a:pt x="50" y="160"/>
                  </a:cubicBezTo>
                  <a:cubicBezTo>
                    <a:pt x="50" y="197"/>
                    <a:pt x="59" y="225"/>
                    <a:pt x="77" y="246"/>
                  </a:cubicBezTo>
                  <a:cubicBezTo>
                    <a:pt x="95" y="266"/>
                    <a:pt x="120" y="276"/>
                    <a:pt x="151" y="276"/>
                  </a:cubicBezTo>
                  <a:cubicBezTo>
                    <a:pt x="183" y="276"/>
                    <a:pt x="207" y="266"/>
                    <a:pt x="224" y="246"/>
                  </a:cubicBezTo>
                  <a:cubicBezTo>
                    <a:pt x="240" y="226"/>
                    <a:pt x="249" y="197"/>
                    <a:pt x="249" y="159"/>
                  </a:cubicBezTo>
                  <a:close/>
                  <a:moveTo>
                    <a:pt x="299" y="158"/>
                  </a:moveTo>
                  <a:cubicBezTo>
                    <a:pt x="299" y="206"/>
                    <a:pt x="285" y="244"/>
                    <a:pt x="258" y="274"/>
                  </a:cubicBezTo>
                  <a:cubicBezTo>
                    <a:pt x="230" y="303"/>
                    <a:pt x="193" y="318"/>
                    <a:pt x="147" y="318"/>
                  </a:cubicBezTo>
                  <a:cubicBezTo>
                    <a:pt x="103" y="318"/>
                    <a:pt x="67" y="304"/>
                    <a:pt x="40" y="275"/>
                  </a:cubicBezTo>
                  <a:cubicBezTo>
                    <a:pt x="13" y="246"/>
                    <a:pt x="0" y="209"/>
                    <a:pt x="0" y="162"/>
                  </a:cubicBezTo>
                  <a:cubicBezTo>
                    <a:pt x="0" y="112"/>
                    <a:pt x="14" y="72"/>
                    <a:pt x="41" y="43"/>
                  </a:cubicBezTo>
                  <a:cubicBezTo>
                    <a:pt x="69" y="14"/>
                    <a:pt x="106" y="0"/>
                    <a:pt x="155" y="0"/>
                  </a:cubicBezTo>
                  <a:cubicBezTo>
                    <a:pt x="200" y="0"/>
                    <a:pt x="235" y="14"/>
                    <a:pt x="260" y="42"/>
                  </a:cubicBezTo>
                  <a:cubicBezTo>
                    <a:pt x="286" y="70"/>
                    <a:pt x="299" y="109"/>
                    <a:pt x="299" y="15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p:cNvSpPr>
              <a:spLocks/>
            </p:cNvSpPr>
            <p:nvPr/>
          </p:nvSpPr>
          <p:spPr bwMode="auto">
            <a:xfrm>
              <a:off x="4400550" y="1955801"/>
              <a:ext cx="311150" cy="358775"/>
            </a:xfrm>
            <a:custGeom>
              <a:avLst/>
              <a:gdLst>
                <a:gd name="T0" fmla="*/ 262 w 262"/>
                <a:gd name="T1" fmla="*/ 0 h 303"/>
                <a:gd name="T2" fmla="*/ 161 w 262"/>
                <a:gd name="T3" fmla="*/ 153 h 303"/>
                <a:gd name="T4" fmla="*/ 261 w 262"/>
                <a:gd name="T5" fmla="*/ 303 h 303"/>
                <a:gd name="T6" fmla="*/ 204 w 262"/>
                <a:gd name="T7" fmla="*/ 303 h 303"/>
                <a:gd name="T8" fmla="*/ 145 w 262"/>
                <a:gd name="T9" fmla="*/ 205 h 303"/>
                <a:gd name="T10" fmla="*/ 131 w 262"/>
                <a:gd name="T11" fmla="*/ 182 h 303"/>
                <a:gd name="T12" fmla="*/ 130 w 262"/>
                <a:gd name="T13" fmla="*/ 182 h 303"/>
                <a:gd name="T14" fmla="*/ 56 w 262"/>
                <a:gd name="T15" fmla="*/ 303 h 303"/>
                <a:gd name="T16" fmla="*/ 0 w 262"/>
                <a:gd name="T17" fmla="*/ 303 h 303"/>
                <a:gd name="T18" fmla="*/ 103 w 262"/>
                <a:gd name="T19" fmla="*/ 155 h 303"/>
                <a:gd name="T20" fmla="*/ 4 w 262"/>
                <a:gd name="T21" fmla="*/ 0 h 303"/>
                <a:gd name="T22" fmla="*/ 60 w 262"/>
                <a:gd name="T23" fmla="*/ 0 h 303"/>
                <a:gd name="T24" fmla="*/ 132 w 262"/>
                <a:gd name="T25" fmla="*/ 127 h 303"/>
                <a:gd name="T26" fmla="*/ 133 w 262"/>
                <a:gd name="T27" fmla="*/ 127 h 303"/>
                <a:gd name="T28" fmla="*/ 209 w 262"/>
                <a:gd name="T29" fmla="*/ 0 h 303"/>
                <a:gd name="T30" fmla="*/ 262 w 262"/>
                <a:gd name="T31" fmla="*/ 0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2" h="303">
                  <a:moveTo>
                    <a:pt x="262" y="0"/>
                  </a:moveTo>
                  <a:lnTo>
                    <a:pt x="161" y="153"/>
                  </a:lnTo>
                  <a:lnTo>
                    <a:pt x="261" y="303"/>
                  </a:lnTo>
                  <a:lnTo>
                    <a:pt x="204" y="303"/>
                  </a:lnTo>
                  <a:lnTo>
                    <a:pt x="145" y="205"/>
                  </a:lnTo>
                  <a:lnTo>
                    <a:pt x="131" y="182"/>
                  </a:lnTo>
                  <a:lnTo>
                    <a:pt x="130" y="182"/>
                  </a:lnTo>
                  <a:lnTo>
                    <a:pt x="56" y="303"/>
                  </a:lnTo>
                  <a:lnTo>
                    <a:pt x="0" y="303"/>
                  </a:lnTo>
                  <a:lnTo>
                    <a:pt x="103" y="155"/>
                  </a:lnTo>
                  <a:lnTo>
                    <a:pt x="4" y="0"/>
                  </a:lnTo>
                  <a:lnTo>
                    <a:pt x="60" y="0"/>
                  </a:lnTo>
                  <a:cubicBezTo>
                    <a:pt x="103" y="75"/>
                    <a:pt x="127" y="117"/>
                    <a:pt x="132" y="127"/>
                  </a:cubicBezTo>
                  <a:lnTo>
                    <a:pt x="133" y="127"/>
                  </a:lnTo>
                  <a:lnTo>
                    <a:pt x="209" y="0"/>
                  </a:lnTo>
                  <a:lnTo>
                    <a:pt x="26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p:nvSpPr>
          <p:spPr bwMode="auto">
            <a:xfrm>
              <a:off x="3222625" y="2538413"/>
              <a:ext cx="425450" cy="790575"/>
            </a:xfrm>
            <a:custGeom>
              <a:avLst/>
              <a:gdLst>
                <a:gd name="T0" fmla="*/ 358 w 358"/>
                <a:gd name="T1" fmla="*/ 492 h 666"/>
                <a:gd name="T2" fmla="*/ 301 w 358"/>
                <a:gd name="T3" fmla="*/ 619 h 666"/>
                <a:gd name="T4" fmla="*/ 145 w 358"/>
                <a:gd name="T5" fmla="*/ 666 h 666"/>
                <a:gd name="T6" fmla="*/ 64 w 358"/>
                <a:gd name="T7" fmla="*/ 654 h 666"/>
                <a:gd name="T8" fmla="*/ 0 w 358"/>
                <a:gd name="T9" fmla="*/ 629 h 666"/>
                <a:gd name="T10" fmla="*/ 0 w 358"/>
                <a:gd name="T11" fmla="*/ 539 h 666"/>
                <a:gd name="T12" fmla="*/ 72 w 358"/>
                <a:gd name="T13" fmla="*/ 581 h 666"/>
                <a:gd name="T14" fmla="*/ 155 w 358"/>
                <a:gd name="T15" fmla="*/ 597 h 666"/>
                <a:gd name="T16" fmla="*/ 279 w 358"/>
                <a:gd name="T17" fmla="*/ 501 h 666"/>
                <a:gd name="T18" fmla="*/ 252 w 358"/>
                <a:gd name="T19" fmla="*/ 431 h 666"/>
                <a:gd name="T20" fmla="*/ 144 w 358"/>
                <a:gd name="T21" fmla="*/ 355 h 666"/>
                <a:gd name="T22" fmla="*/ 32 w 358"/>
                <a:gd name="T23" fmla="*/ 270 h 666"/>
                <a:gd name="T24" fmla="*/ 1 w 358"/>
                <a:gd name="T25" fmla="*/ 172 h 666"/>
                <a:gd name="T26" fmla="*/ 58 w 358"/>
                <a:gd name="T27" fmla="*/ 47 h 666"/>
                <a:gd name="T28" fmla="*/ 205 w 358"/>
                <a:gd name="T29" fmla="*/ 0 h 666"/>
                <a:gd name="T30" fmla="*/ 332 w 358"/>
                <a:gd name="T31" fmla="*/ 23 h 666"/>
                <a:gd name="T32" fmla="*/ 332 w 358"/>
                <a:gd name="T33" fmla="*/ 107 h 666"/>
                <a:gd name="T34" fmla="*/ 201 w 358"/>
                <a:gd name="T35" fmla="*/ 67 h 666"/>
                <a:gd name="T36" fmla="*/ 114 w 358"/>
                <a:gd name="T37" fmla="*/ 94 h 666"/>
                <a:gd name="T38" fmla="*/ 80 w 358"/>
                <a:gd name="T39" fmla="*/ 165 h 666"/>
                <a:gd name="T40" fmla="*/ 90 w 358"/>
                <a:gd name="T41" fmla="*/ 216 h 666"/>
                <a:gd name="T42" fmla="*/ 124 w 358"/>
                <a:gd name="T43" fmla="*/ 254 h 666"/>
                <a:gd name="T44" fmla="*/ 205 w 358"/>
                <a:gd name="T45" fmla="*/ 305 h 666"/>
                <a:gd name="T46" fmla="*/ 324 w 358"/>
                <a:gd name="T47" fmla="*/ 395 h 666"/>
                <a:gd name="T48" fmla="*/ 358 w 358"/>
                <a:gd name="T49" fmla="*/ 492 h 6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58" h="666">
                  <a:moveTo>
                    <a:pt x="358" y="492"/>
                  </a:moveTo>
                  <a:cubicBezTo>
                    <a:pt x="358" y="546"/>
                    <a:pt x="339" y="588"/>
                    <a:pt x="301" y="619"/>
                  </a:cubicBezTo>
                  <a:cubicBezTo>
                    <a:pt x="263" y="650"/>
                    <a:pt x="211" y="666"/>
                    <a:pt x="145" y="666"/>
                  </a:cubicBezTo>
                  <a:cubicBezTo>
                    <a:pt x="121" y="666"/>
                    <a:pt x="94" y="662"/>
                    <a:pt x="64" y="654"/>
                  </a:cubicBezTo>
                  <a:cubicBezTo>
                    <a:pt x="34" y="646"/>
                    <a:pt x="12" y="637"/>
                    <a:pt x="0" y="629"/>
                  </a:cubicBezTo>
                  <a:lnTo>
                    <a:pt x="0" y="539"/>
                  </a:lnTo>
                  <a:cubicBezTo>
                    <a:pt x="18" y="556"/>
                    <a:pt x="42" y="570"/>
                    <a:pt x="72" y="581"/>
                  </a:cubicBezTo>
                  <a:cubicBezTo>
                    <a:pt x="102" y="592"/>
                    <a:pt x="129" y="597"/>
                    <a:pt x="155" y="597"/>
                  </a:cubicBezTo>
                  <a:cubicBezTo>
                    <a:pt x="238" y="597"/>
                    <a:pt x="279" y="565"/>
                    <a:pt x="279" y="501"/>
                  </a:cubicBezTo>
                  <a:cubicBezTo>
                    <a:pt x="279" y="474"/>
                    <a:pt x="270" y="451"/>
                    <a:pt x="252" y="431"/>
                  </a:cubicBezTo>
                  <a:cubicBezTo>
                    <a:pt x="235" y="412"/>
                    <a:pt x="199" y="387"/>
                    <a:pt x="144" y="355"/>
                  </a:cubicBezTo>
                  <a:cubicBezTo>
                    <a:pt x="91" y="325"/>
                    <a:pt x="54" y="297"/>
                    <a:pt x="32" y="270"/>
                  </a:cubicBezTo>
                  <a:cubicBezTo>
                    <a:pt x="11" y="243"/>
                    <a:pt x="1" y="210"/>
                    <a:pt x="1" y="172"/>
                  </a:cubicBezTo>
                  <a:cubicBezTo>
                    <a:pt x="1" y="121"/>
                    <a:pt x="20" y="79"/>
                    <a:pt x="58" y="47"/>
                  </a:cubicBezTo>
                  <a:cubicBezTo>
                    <a:pt x="96" y="16"/>
                    <a:pt x="145" y="0"/>
                    <a:pt x="205" y="0"/>
                  </a:cubicBezTo>
                  <a:cubicBezTo>
                    <a:pt x="263" y="0"/>
                    <a:pt x="305" y="7"/>
                    <a:pt x="332" y="23"/>
                  </a:cubicBezTo>
                  <a:lnTo>
                    <a:pt x="332" y="107"/>
                  </a:lnTo>
                  <a:cubicBezTo>
                    <a:pt x="298" y="81"/>
                    <a:pt x="254" y="67"/>
                    <a:pt x="201" y="67"/>
                  </a:cubicBezTo>
                  <a:cubicBezTo>
                    <a:pt x="165" y="67"/>
                    <a:pt x="136" y="76"/>
                    <a:pt x="114" y="94"/>
                  </a:cubicBezTo>
                  <a:cubicBezTo>
                    <a:pt x="91" y="112"/>
                    <a:pt x="80" y="135"/>
                    <a:pt x="80" y="165"/>
                  </a:cubicBezTo>
                  <a:cubicBezTo>
                    <a:pt x="80" y="186"/>
                    <a:pt x="83" y="203"/>
                    <a:pt x="90" y="216"/>
                  </a:cubicBezTo>
                  <a:cubicBezTo>
                    <a:pt x="96" y="229"/>
                    <a:pt x="108" y="242"/>
                    <a:pt x="124" y="254"/>
                  </a:cubicBezTo>
                  <a:cubicBezTo>
                    <a:pt x="140" y="267"/>
                    <a:pt x="167" y="284"/>
                    <a:pt x="205" y="305"/>
                  </a:cubicBezTo>
                  <a:cubicBezTo>
                    <a:pt x="262" y="337"/>
                    <a:pt x="302" y="367"/>
                    <a:pt x="324" y="395"/>
                  </a:cubicBezTo>
                  <a:cubicBezTo>
                    <a:pt x="347" y="423"/>
                    <a:pt x="358" y="455"/>
                    <a:pt x="358" y="49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p:cNvSpPr>
              <a:spLocks/>
            </p:cNvSpPr>
            <p:nvPr/>
          </p:nvSpPr>
          <p:spPr bwMode="auto">
            <a:xfrm>
              <a:off x="3740150" y="2755901"/>
              <a:ext cx="776288" cy="558800"/>
            </a:xfrm>
            <a:custGeom>
              <a:avLst/>
              <a:gdLst>
                <a:gd name="T0" fmla="*/ 653 w 653"/>
                <a:gd name="T1" fmla="*/ 471 h 471"/>
                <a:gd name="T2" fmla="*/ 579 w 653"/>
                <a:gd name="T3" fmla="*/ 471 h 471"/>
                <a:gd name="T4" fmla="*/ 579 w 653"/>
                <a:gd name="T5" fmla="*/ 207 h 471"/>
                <a:gd name="T6" fmla="*/ 555 w 653"/>
                <a:gd name="T7" fmla="*/ 97 h 471"/>
                <a:gd name="T8" fmla="*/ 476 w 653"/>
                <a:gd name="T9" fmla="*/ 63 h 471"/>
                <a:gd name="T10" fmla="*/ 396 w 653"/>
                <a:gd name="T11" fmla="*/ 106 h 471"/>
                <a:gd name="T12" fmla="*/ 363 w 653"/>
                <a:gd name="T13" fmla="*/ 209 h 471"/>
                <a:gd name="T14" fmla="*/ 363 w 653"/>
                <a:gd name="T15" fmla="*/ 471 h 471"/>
                <a:gd name="T16" fmla="*/ 289 w 653"/>
                <a:gd name="T17" fmla="*/ 471 h 471"/>
                <a:gd name="T18" fmla="*/ 289 w 653"/>
                <a:gd name="T19" fmla="*/ 198 h 471"/>
                <a:gd name="T20" fmla="*/ 185 w 653"/>
                <a:gd name="T21" fmla="*/ 63 h 471"/>
                <a:gd name="T22" fmla="*/ 105 w 653"/>
                <a:gd name="T23" fmla="*/ 104 h 471"/>
                <a:gd name="T24" fmla="*/ 73 w 653"/>
                <a:gd name="T25" fmla="*/ 209 h 471"/>
                <a:gd name="T26" fmla="*/ 73 w 653"/>
                <a:gd name="T27" fmla="*/ 471 h 471"/>
                <a:gd name="T28" fmla="*/ 0 w 653"/>
                <a:gd name="T29" fmla="*/ 471 h 471"/>
                <a:gd name="T30" fmla="*/ 0 w 653"/>
                <a:gd name="T31" fmla="*/ 11 h 471"/>
                <a:gd name="T32" fmla="*/ 73 w 653"/>
                <a:gd name="T33" fmla="*/ 11 h 471"/>
                <a:gd name="T34" fmla="*/ 73 w 653"/>
                <a:gd name="T35" fmla="*/ 84 h 471"/>
                <a:gd name="T36" fmla="*/ 75 w 653"/>
                <a:gd name="T37" fmla="*/ 84 h 471"/>
                <a:gd name="T38" fmla="*/ 217 w 653"/>
                <a:gd name="T39" fmla="*/ 0 h 471"/>
                <a:gd name="T40" fmla="*/ 298 w 653"/>
                <a:gd name="T41" fmla="*/ 25 h 471"/>
                <a:gd name="T42" fmla="*/ 348 w 653"/>
                <a:gd name="T43" fmla="*/ 96 h 471"/>
                <a:gd name="T44" fmla="*/ 501 w 653"/>
                <a:gd name="T45" fmla="*/ 0 h 471"/>
                <a:gd name="T46" fmla="*/ 653 w 653"/>
                <a:gd name="T47" fmla="*/ 188 h 471"/>
                <a:gd name="T48" fmla="*/ 653 w 653"/>
                <a:gd name="T49" fmla="*/ 471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53" h="471">
                  <a:moveTo>
                    <a:pt x="653" y="471"/>
                  </a:moveTo>
                  <a:lnTo>
                    <a:pt x="579" y="471"/>
                  </a:lnTo>
                  <a:lnTo>
                    <a:pt x="579" y="207"/>
                  </a:lnTo>
                  <a:cubicBezTo>
                    <a:pt x="579" y="156"/>
                    <a:pt x="571" y="119"/>
                    <a:pt x="555" y="97"/>
                  </a:cubicBezTo>
                  <a:cubicBezTo>
                    <a:pt x="540" y="74"/>
                    <a:pt x="513" y="63"/>
                    <a:pt x="476" y="63"/>
                  </a:cubicBezTo>
                  <a:cubicBezTo>
                    <a:pt x="445" y="63"/>
                    <a:pt x="418" y="77"/>
                    <a:pt x="396" y="106"/>
                  </a:cubicBezTo>
                  <a:cubicBezTo>
                    <a:pt x="374" y="135"/>
                    <a:pt x="363" y="169"/>
                    <a:pt x="363" y="209"/>
                  </a:cubicBezTo>
                  <a:lnTo>
                    <a:pt x="363" y="471"/>
                  </a:lnTo>
                  <a:lnTo>
                    <a:pt x="289" y="471"/>
                  </a:lnTo>
                  <a:lnTo>
                    <a:pt x="289" y="198"/>
                  </a:lnTo>
                  <a:cubicBezTo>
                    <a:pt x="289" y="108"/>
                    <a:pt x="254" y="63"/>
                    <a:pt x="185" y="63"/>
                  </a:cubicBezTo>
                  <a:cubicBezTo>
                    <a:pt x="152" y="63"/>
                    <a:pt x="126" y="77"/>
                    <a:pt x="105" y="104"/>
                  </a:cubicBezTo>
                  <a:cubicBezTo>
                    <a:pt x="84" y="131"/>
                    <a:pt x="73" y="166"/>
                    <a:pt x="73" y="209"/>
                  </a:cubicBezTo>
                  <a:lnTo>
                    <a:pt x="73" y="471"/>
                  </a:lnTo>
                  <a:lnTo>
                    <a:pt x="0" y="471"/>
                  </a:lnTo>
                  <a:lnTo>
                    <a:pt x="0" y="11"/>
                  </a:lnTo>
                  <a:lnTo>
                    <a:pt x="73" y="11"/>
                  </a:lnTo>
                  <a:lnTo>
                    <a:pt x="73" y="84"/>
                  </a:lnTo>
                  <a:lnTo>
                    <a:pt x="75" y="84"/>
                  </a:lnTo>
                  <a:cubicBezTo>
                    <a:pt x="108" y="28"/>
                    <a:pt x="155" y="0"/>
                    <a:pt x="217" y="0"/>
                  </a:cubicBezTo>
                  <a:cubicBezTo>
                    <a:pt x="247" y="0"/>
                    <a:pt x="274" y="9"/>
                    <a:pt x="298" y="25"/>
                  </a:cubicBezTo>
                  <a:cubicBezTo>
                    <a:pt x="322" y="42"/>
                    <a:pt x="339" y="66"/>
                    <a:pt x="348" y="96"/>
                  </a:cubicBezTo>
                  <a:cubicBezTo>
                    <a:pt x="382" y="32"/>
                    <a:pt x="433" y="0"/>
                    <a:pt x="501" y="0"/>
                  </a:cubicBezTo>
                  <a:cubicBezTo>
                    <a:pt x="602" y="0"/>
                    <a:pt x="653" y="63"/>
                    <a:pt x="653" y="188"/>
                  </a:cubicBezTo>
                  <a:lnTo>
                    <a:pt x="653" y="4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p:cNvSpPr>
              <a:spLocks noEditPoints="1"/>
            </p:cNvSpPr>
            <p:nvPr/>
          </p:nvSpPr>
          <p:spPr bwMode="auto">
            <a:xfrm>
              <a:off x="4597400" y="2755901"/>
              <a:ext cx="430213" cy="573088"/>
            </a:xfrm>
            <a:custGeom>
              <a:avLst/>
              <a:gdLst>
                <a:gd name="T0" fmla="*/ 289 w 363"/>
                <a:gd name="T1" fmla="*/ 239 h 483"/>
                <a:gd name="T2" fmla="*/ 178 w 363"/>
                <a:gd name="T3" fmla="*/ 254 h 483"/>
                <a:gd name="T4" fmla="*/ 98 w 363"/>
                <a:gd name="T5" fmla="*/ 282 h 483"/>
                <a:gd name="T6" fmla="*/ 75 w 363"/>
                <a:gd name="T7" fmla="*/ 343 h 483"/>
                <a:gd name="T8" fmla="*/ 100 w 363"/>
                <a:gd name="T9" fmla="*/ 399 h 483"/>
                <a:gd name="T10" fmla="*/ 163 w 363"/>
                <a:gd name="T11" fmla="*/ 420 h 483"/>
                <a:gd name="T12" fmla="*/ 253 w 363"/>
                <a:gd name="T13" fmla="*/ 381 h 483"/>
                <a:gd name="T14" fmla="*/ 289 w 363"/>
                <a:gd name="T15" fmla="*/ 285 h 483"/>
                <a:gd name="T16" fmla="*/ 289 w 363"/>
                <a:gd name="T17" fmla="*/ 239 h 483"/>
                <a:gd name="T18" fmla="*/ 363 w 363"/>
                <a:gd name="T19" fmla="*/ 471 h 483"/>
                <a:gd name="T20" fmla="*/ 289 w 363"/>
                <a:gd name="T21" fmla="*/ 471 h 483"/>
                <a:gd name="T22" fmla="*/ 289 w 363"/>
                <a:gd name="T23" fmla="*/ 399 h 483"/>
                <a:gd name="T24" fmla="*/ 287 w 363"/>
                <a:gd name="T25" fmla="*/ 399 h 483"/>
                <a:gd name="T26" fmla="*/ 146 w 363"/>
                <a:gd name="T27" fmla="*/ 483 h 483"/>
                <a:gd name="T28" fmla="*/ 39 w 363"/>
                <a:gd name="T29" fmla="*/ 446 h 483"/>
                <a:gd name="T30" fmla="*/ 0 w 363"/>
                <a:gd name="T31" fmla="*/ 349 h 483"/>
                <a:gd name="T32" fmla="*/ 151 w 363"/>
                <a:gd name="T33" fmla="*/ 199 h 483"/>
                <a:gd name="T34" fmla="*/ 289 w 363"/>
                <a:gd name="T35" fmla="*/ 180 h 483"/>
                <a:gd name="T36" fmla="*/ 194 w 363"/>
                <a:gd name="T37" fmla="*/ 63 h 483"/>
                <a:gd name="T38" fmla="*/ 44 w 363"/>
                <a:gd name="T39" fmla="*/ 119 h 483"/>
                <a:gd name="T40" fmla="*/ 44 w 363"/>
                <a:gd name="T41" fmla="*/ 44 h 483"/>
                <a:gd name="T42" fmla="*/ 114 w 363"/>
                <a:gd name="T43" fmla="*/ 14 h 483"/>
                <a:gd name="T44" fmla="*/ 201 w 363"/>
                <a:gd name="T45" fmla="*/ 0 h 483"/>
                <a:gd name="T46" fmla="*/ 363 w 363"/>
                <a:gd name="T47" fmla="*/ 172 h 483"/>
                <a:gd name="T48" fmla="*/ 363 w 363"/>
                <a:gd name="T49" fmla="*/ 471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3" h="483">
                  <a:moveTo>
                    <a:pt x="289" y="239"/>
                  </a:moveTo>
                  <a:lnTo>
                    <a:pt x="178" y="254"/>
                  </a:lnTo>
                  <a:cubicBezTo>
                    <a:pt x="140" y="260"/>
                    <a:pt x="113" y="269"/>
                    <a:pt x="98" y="282"/>
                  </a:cubicBezTo>
                  <a:cubicBezTo>
                    <a:pt x="83" y="294"/>
                    <a:pt x="75" y="315"/>
                    <a:pt x="75" y="343"/>
                  </a:cubicBezTo>
                  <a:cubicBezTo>
                    <a:pt x="75" y="366"/>
                    <a:pt x="83" y="385"/>
                    <a:pt x="100" y="399"/>
                  </a:cubicBezTo>
                  <a:cubicBezTo>
                    <a:pt x="116" y="413"/>
                    <a:pt x="137" y="420"/>
                    <a:pt x="163" y="420"/>
                  </a:cubicBezTo>
                  <a:cubicBezTo>
                    <a:pt x="199" y="420"/>
                    <a:pt x="230" y="407"/>
                    <a:pt x="253" y="381"/>
                  </a:cubicBezTo>
                  <a:cubicBezTo>
                    <a:pt x="277" y="355"/>
                    <a:pt x="289" y="323"/>
                    <a:pt x="289" y="285"/>
                  </a:cubicBezTo>
                  <a:lnTo>
                    <a:pt x="289" y="239"/>
                  </a:lnTo>
                  <a:close/>
                  <a:moveTo>
                    <a:pt x="363" y="471"/>
                  </a:moveTo>
                  <a:lnTo>
                    <a:pt x="289" y="471"/>
                  </a:lnTo>
                  <a:lnTo>
                    <a:pt x="289" y="399"/>
                  </a:lnTo>
                  <a:lnTo>
                    <a:pt x="287" y="399"/>
                  </a:lnTo>
                  <a:cubicBezTo>
                    <a:pt x="255" y="455"/>
                    <a:pt x="208" y="483"/>
                    <a:pt x="146" y="483"/>
                  </a:cubicBezTo>
                  <a:cubicBezTo>
                    <a:pt x="102" y="483"/>
                    <a:pt x="66" y="471"/>
                    <a:pt x="39" y="446"/>
                  </a:cubicBezTo>
                  <a:cubicBezTo>
                    <a:pt x="13" y="422"/>
                    <a:pt x="0" y="390"/>
                    <a:pt x="0" y="349"/>
                  </a:cubicBezTo>
                  <a:cubicBezTo>
                    <a:pt x="0" y="264"/>
                    <a:pt x="50" y="214"/>
                    <a:pt x="151" y="199"/>
                  </a:cubicBezTo>
                  <a:lnTo>
                    <a:pt x="289" y="180"/>
                  </a:lnTo>
                  <a:cubicBezTo>
                    <a:pt x="289" y="102"/>
                    <a:pt x="258" y="63"/>
                    <a:pt x="194" y="63"/>
                  </a:cubicBezTo>
                  <a:cubicBezTo>
                    <a:pt x="139" y="63"/>
                    <a:pt x="89" y="82"/>
                    <a:pt x="44" y="119"/>
                  </a:cubicBezTo>
                  <a:lnTo>
                    <a:pt x="44" y="44"/>
                  </a:lnTo>
                  <a:cubicBezTo>
                    <a:pt x="58" y="34"/>
                    <a:pt x="81" y="24"/>
                    <a:pt x="114" y="14"/>
                  </a:cubicBezTo>
                  <a:cubicBezTo>
                    <a:pt x="146" y="5"/>
                    <a:pt x="175" y="0"/>
                    <a:pt x="201" y="0"/>
                  </a:cubicBezTo>
                  <a:cubicBezTo>
                    <a:pt x="309" y="0"/>
                    <a:pt x="363" y="58"/>
                    <a:pt x="363" y="172"/>
                  </a:cubicBezTo>
                  <a:lnTo>
                    <a:pt x="363" y="471"/>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p:cNvSpPr>
              <a:spLocks/>
            </p:cNvSpPr>
            <p:nvPr/>
          </p:nvSpPr>
          <p:spPr bwMode="auto">
            <a:xfrm>
              <a:off x="5130800" y="2759076"/>
              <a:ext cx="285750" cy="555625"/>
            </a:xfrm>
            <a:custGeom>
              <a:avLst/>
              <a:gdLst>
                <a:gd name="T0" fmla="*/ 240 w 240"/>
                <a:gd name="T1" fmla="*/ 83 h 468"/>
                <a:gd name="T2" fmla="*/ 184 w 240"/>
                <a:gd name="T3" fmla="*/ 68 h 468"/>
                <a:gd name="T4" fmla="*/ 104 w 240"/>
                <a:gd name="T5" fmla="*/ 114 h 468"/>
                <a:gd name="T6" fmla="*/ 74 w 240"/>
                <a:gd name="T7" fmla="*/ 234 h 468"/>
                <a:gd name="T8" fmla="*/ 74 w 240"/>
                <a:gd name="T9" fmla="*/ 468 h 468"/>
                <a:gd name="T10" fmla="*/ 0 w 240"/>
                <a:gd name="T11" fmla="*/ 468 h 468"/>
                <a:gd name="T12" fmla="*/ 0 w 240"/>
                <a:gd name="T13" fmla="*/ 8 h 468"/>
                <a:gd name="T14" fmla="*/ 74 w 240"/>
                <a:gd name="T15" fmla="*/ 8 h 468"/>
                <a:gd name="T16" fmla="*/ 74 w 240"/>
                <a:gd name="T17" fmla="*/ 103 h 468"/>
                <a:gd name="T18" fmla="*/ 76 w 240"/>
                <a:gd name="T19" fmla="*/ 103 h 468"/>
                <a:gd name="T20" fmla="*/ 123 w 240"/>
                <a:gd name="T21" fmla="*/ 28 h 468"/>
                <a:gd name="T22" fmla="*/ 196 w 240"/>
                <a:gd name="T23" fmla="*/ 0 h 468"/>
                <a:gd name="T24" fmla="*/ 240 w 240"/>
                <a:gd name="T25" fmla="*/ 7 h 468"/>
                <a:gd name="T26" fmla="*/ 240 w 240"/>
                <a:gd name="T27" fmla="*/ 83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0" h="468">
                  <a:moveTo>
                    <a:pt x="240" y="83"/>
                  </a:moveTo>
                  <a:cubicBezTo>
                    <a:pt x="227" y="73"/>
                    <a:pt x="208" y="68"/>
                    <a:pt x="184" y="68"/>
                  </a:cubicBezTo>
                  <a:cubicBezTo>
                    <a:pt x="151" y="68"/>
                    <a:pt x="125" y="84"/>
                    <a:pt x="104" y="114"/>
                  </a:cubicBezTo>
                  <a:cubicBezTo>
                    <a:pt x="84" y="145"/>
                    <a:pt x="74" y="185"/>
                    <a:pt x="74" y="234"/>
                  </a:cubicBezTo>
                  <a:lnTo>
                    <a:pt x="74" y="468"/>
                  </a:lnTo>
                  <a:lnTo>
                    <a:pt x="0" y="468"/>
                  </a:lnTo>
                  <a:lnTo>
                    <a:pt x="0" y="8"/>
                  </a:lnTo>
                  <a:lnTo>
                    <a:pt x="74" y="8"/>
                  </a:lnTo>
                  <a:lnTo>
                    <a:pt x="74" y="103"/>
                  </a:lnTo>
                  <a:lnTo>
                    <a:pt x="76" y="103"/>
                  </a:lnTo>
                  <a:cubicBezTo>
                    <a:pt x="86" y="72"/>
                    <a:pt x="101" y="46"/>
                    <a:pt x="123" y="28"/>
                  </a:cubicBezTo>
                  <a:cubicBezTo>
                    <a:pt x="144" y="10"/>
                    <a:pt x="168" y="0"/>
                    <a:pt x="196" y="0"/>
                  </a:cubicBezTo>
                  <a:cubicBezTo>
                    <a:pt x="215" y="0"/>
                    <a:pt x="230" y="2"/>
                    <a:pt x="240" y="7"/>
                  </a:cubicBezTo>
                  <a:lnTo>
                    <a:pt x="240" y="83"/>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p:cNvSpPr>
              <a:spLocks/>
            </p:cNvSpPr>
            <p:nvPr/>
          </p:nvSpPr>
          <p:spPr bwMode="auto">
            <a:xfrm>
              <a:off x="5468938" y="2608263"/>
              <a:ext cx="320675" cy="719138"/>
            </a:xfrm>
            <a:custGeom>
              <a:avLst/>
              <a:gdLst>
                <a:gd name="T0" fmla="*/ 269 w 269"/>
                <a:gd name="T1" fmla="*/ 592 h 607"/>
                <a:gd name="T2" fmla="*/ 200 w 269"/>
                <a:gd name="T3" fmla="*/ 607 h 607"/>
                <a:gd name="T4" fmla="*/ 79 w 269"/>
                <a:gd name="T5" fmla="*/ 471 h 607"/>
                <a:gd name="T6" fmla="*/ 79 w 269"/>
                <a:gd name="T7" fmla="*/ 199 h 607"/>
                <a:gd name="T8" fmla="*/ 0 w 269"/>
                <a:gd name="T9" fmla="*/ 199 h 607"/>
                <a:gd name="T10" fmla="*/ 0 w 269"/>
                <a:gd name="T11" fmla="*/ 136 h 607"/>
                <a:gd name="T12" fmla="*/ 79 w 269"/>
                <a:gd name="T13" fmla="*/ 136 h 607"/>
                <a:gd name="T14" fmla="*/ 79 w 269"/>
                <a:gd name="T15" fmla="*/ 24 h 607"/>
                <a:gd name="T16" fmla="*/ 153 w 269"/>
                <a:gd name="T17" fmla="*/ 0 h 607"/>
                <a:gd name="T18" fmla="*/ 153 w 269"/>
                <a:gd name="T19" fmla="*/ 136 h 607"/>
                <a:gd name="T20" fmla="*/ 269 w 269"/>
                <a:gd name="T21" fmla="*/ 136 h 607"/>
                <a:gd name="T22" fmla="*/ 269 w 269"/>
                <a:gd name="T23" fmla="*/ 199 h 607"/>
                <a:gd name="T24" fmla="*/ 153 w 269"/>
                <a:gd name="T25" fmla="*/ 199 h 607"/>
                <a:gd name="T26" fmla="*/ 153 w 269"/>
                <a:gd name="T27" fmla="*/ 458 h 607"/>
                <a:gd name="T28" fmla="*/ 169 w 269"/>
                <a:gd name="T29" fmla="*/ 524 h 607"/>
                <a:gd name="T30" fmla="*/ 221 w 269"/>
                <a:gd name="T31" fmla="*/ 544 h 607"/>
                <a:gd name="T32" fmla="*/ 269 w 269"/>
                <a:gd name="T33" fmla="*/ 529 h 607"/>
                <a:gd name="T34" fmla="*/ 269 w 269"/>
                <a:gd name="T35" fmla="*/ 592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9" h="607">
                  <a:moveTo>
                    <a:pt x="269" y="592"/>
                  </a:moveTo>
                  <a:cubicBezTo>
                    <a:pt x="251" y="602"/>
                    <a:pt x="228" y="607"/>
                    <a:pt x="200" y="607"/>
                  </a:cubicBezTo>
                  <a:cubicBezTo>
                    <a:pt x="119" y="607"/>
                    <a:pt x="79" y="561"/>
                    <a:pt x="79" y="471"/>
                  </a:cubicBezTo>
                  <a:lnTo>
                    <a:pt x="79" y="199"/>
                  </a:lnTo>
                  <a:lnTo>
                    <a:pt x="0" y="199"/>
                  </a:lnTo>
                  <a:lnTo>
                    <a:pt x="0" y="136"/>
                  </a:lnTo>
                  <a:lnTo>
                    <a:pt x="79" y="136"/>
                  </a:lnTo>
                  <a:lnTo>
                    <a:pt x="79" y="24"/>
                  </a:lnTo>
                  <a:lnTo>
                    <a:pt x="153" y="0"/>
                  </a:lnTo>
                  <a:lnTo>
                    <a:pt x="153" y="136"/>
                  </a:lnTo>
                  <a:lnTo>
                    <a:pt x="269" y="136"/>
                  </a:lnTo>
                  <a:lnTo>
                    <a:pt x="269" y="199"/>
                  </a:lnTo>
                  <a:lnTo>
                    <a:pt x="153" y="199"/>
                  </a:lnTo>
                  <a:lnTo>
                    <a:pt x="153" y="458"/>
                  </a:lnTo>
                  <a:cubicBezTo>
                    <a:pt x="153" y="489"/>
                    <a:pt x="158" y="511"/>
                    <a:pt x="169" y="524"/>
                  </a:cubicBezTo>
                  <a:cubicBezTo>
                    <a:pt x="179" y="537"/>
                    <a:pt x="197" y="544"/>
                    <a:pt x="221" y="544"/>
                  </a:cubicBezTo>
                  <a:cubicBezTo>
                    <a:pt x="239" y="544"/>
                    <a:pt x="255" y="539"/>
                    <a:pt x="269" y="529"/>
                  </a:cubicBezTo>
                  <a:lnTo>
                    <a:pt x="269" y="592"/>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p:cNvSpPr>
              <a:spLocks/>
            </p:cNvSpPr>
            <p:nvPr/>
          </p:nvSpPr>
          <p:spPr bwMode="auto">
            <a:xfrm>
              <a:off x="5843588" y="2538413"/>
              <a:ext cx="622300" cy="790575"/>
            </a:xfrm>
            <a:custGeom>
              <a:avLst/>
              <a:gdLst>
                <a:gd name="T0" fmla="*/ 524 w 524"/>
                <a:gd name="T1" fmla="*/ 610 h 666"/>
                <a:gd name="T2" fmla="*/ 309 w 524"/>
                <a:gd name="T3" fmla="*/ 666 h 666"/>
                <a:gd name="T4" fmla="*/ 148 w 524"/>
                <a:gd name="T5" fmla="*/ 625 h 666"/>
                <a:gd name="T6" fmla="*/ 39 w 524"/>
                <a:gd name="T7" fmla="*/ 509 h 666"/>
                <a:gd name="T8" fmla="*/ 0 w 524"/>
                <a:gd name="T9" fmla="*/ 341 h 666"/>
                <a:gd name="T10" fmla="*/ 94 w 524"/>
                <a:gd name="T11" fmla="*/ 96 h 666"/>
                <a:gd name="T12" fmla="*/ 335 w 524"/>
                <a:gd name="T13" fmla="*/ 0 h 666"/>
                <a:gd name="T14" fmla="*/ 511 w 524"/>
                <a:gd name="T15" fmla="*/ 34 h 666"/>
                <a:gd name="T16" fmla="*/ 511 w 524"/>
                <a:gd name="T17" fmla="*/ 117 h 666"/>
                <a:gd name="T18" fmla="*/ 326 w 524"/>
                <a:gd name="T19" fmla="*/ 67 h 666"/>
                <a:gd name="T20" fmla="*/ 199 w 524"/>
                <a:gd name="T21" fmla="*/ 101 h 666"/>
                <a:gd name="T22" fmla="*/ 111 w 524"/>
                <a:gd name="T23" fmla="*/ 197 h 666"/>
                <a:gd name="T24" fmla="*/ 79 w 524"/>
                <a:gd name="T25" fmla="*/ 335 h 666"/>
                <a:gd name="T26" fmla="*/ 143 w 524"/>
                <a:gd name="T27" fmla="*/ 527 h 666"/>
                <a:gd name="T28" fmla="*/ 318 w 524"/>
                <a:gd name="T29" fmla="*/ 597 h 666"/>
                <a:gd name="T30" fmla="*/ 449 w 524"/>
                <a:gd name="T31" fmla="*/ 567 h 666"/>
                <a:gd name="T32" fmla="*/ 449 w 524"/>
                <a:gd name="T33" fmla="*/ 387 h 666"/>
                <a:gd name="T34" fmla="*/ 308 w 524"/>
                <a:gd name="T35" fmla="*/ 387 h 666"/>
                <a:gd name="T36" fmla="*/ 308 w 524"/>
                <a:gd name="T37" fmla="*/ 318 h 666"/>
                <a:gd name="T38" fmla="*/ 524 w 524"/>
                <a:gd name="T39" fmla="*/ 318 h 666"/>
                <a:gd name="T40" fmla="*/ 524 w 524"/>
                <a:gd name="T41" fmla="*/ 610 h 6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24" h="666">
                  <a:moveTo>
                    <a:pt x="524" y="610"/>
                  </a:moveTo>
                  <a:cubicBezTo>
                    <a:pt x="459" y="647"/>
                    <a:pt x="388" y="666"/>
                    <a:pt x="309" y="666"/>
                  </a:cubicBezTo>
                  <a:cubicBezTo>
                    <a:pt x="248" y="666"/>
                    <a:pt x="195" y="652"/>
                    <a:pt x="148" y="625"/>
                  </a:cubicBezTo>
                  <a:cubicBezTo>
                    <a:pt x="100" y="597"/>
                    <a:pt x="64" y="559"/>
                    <a:pt x="39" y="509"/>
                  </a:cubicBezTo>
                  <a:cubicBezTo>
                    <a:pt x="13" y="460"/>
                    <a:pt x="0" y="403"/>
                    <a:pt x="0" y="341"/>
                  </a:cubicBezTo>
                  <a:cubicBezTo>
                    <a:pt x="0" y="242"/>
                    <a:pt x="32" y="161"/>
                    <a:pt x="94" y="96"/>
                  </a:cubicBezTo>
                  <a:cubicBezTo>
                    <a:pt x="157" y="32"/>
                    <a:pt x="237" y="0"/>
                    <a:pt x="335" y="0"/>
                  </a:cubicBezTo>
                  <a:cubicBezTo>
                    <a:pt x="405" y="0"/>
                    <a:pt x="463" y="11"/>
                    <a:pt x="511" y="34"/>
                  </a:cubicBezTo>
                  <a:lnTo>
                    <a:pt x="511" y="117"/>
                  </a:lnTo>
                  <a:cubicBezTo>
                    <a:pt x="459" y="84"/>
                    <a:pt x="397" y="67"/>
                    <a:pt x="326" y="67"/>
                  </a:cubicBezTo>
                  <a:cubicBezTo>
                    <a:pt x="279" y="67"/>
                    <a:pt x="237" y="79"/>
                    <a:pt x="199" y="101"/>
                  </a:cubicBezTo>
                  <a:cubicBezTo>
                    <a:pt x="162" y="124"/>
                    <a:pt x="132" y="156"/>
                    <a:pt x="111" y="197"/>
                  </a:cubicBezTo>
                  <a:cubicBezTo>
                    <a:pt x="90" y="238"/>
                    <a:pt x="79" y="284"/>
                    <a:pt x="79" y="335"/>
                  </a:cubicBezTo>
                  <a:cubicBezTo>
                    <a:pt x="79" y="416"/>
                    <a:pt x="101" y="480"/>
                    <a:pt x="143" y="527"/>
                  </a:cubicBezTo>
                  <a:cubicBezTo>
                    <a:pt x="186" y="574"/>
                    <a:pt x="244" y="597"/>
                    <a:pt x="318" y="597"/>
                  </a:cubicBezTo>
                  <a:cubicBezTo>
                    <a:pt x="368" y="597"/>
                    <a:pt x="411" y="587"/>
                    <a:pt x="449" y="567"/>
                  </a:cubicBezTo>
                  <a:lnTo>
                    <a:pt x="449" y="387"/>
                  </a:lnTo>
                  <a:lnTo>
                    <a:pt x="308" y="387"/>
                  </a:lnTo>
                  <a:lnTo>
                    <a:pt x="308" y="318"/>
                  </a:lnTo>
                  <a:lnTo>
                    <a:pt x="524" y="318"/>
                  </a:lnTo>
                  <a:lnTo>
                    <a:pt x="524" y="6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6"/>
            <p:cNvSpPr>
              <a:spLocks noChangeArrowheads="1"/>
            </p:cNvSpPr>
            <p:nvPr/>
          </p:nvSpPr>
          <p:spPr bwMode="auto">
            <a:xfrm>
              <a:off x="6592888" y="2508251"/>
              <a:ext cx="87313" cy="8064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p:cNvSpPr>
              <a:spLocks noEditPoints="1"/>
            </p:cNvSpPr>
            <p:nvPr/>
          </p:nvSpPr>
          <p:spPr bwMode="auto">
            <a:xfrm>
              <a:off x="6772275" y="2755901"/>
              <a:ext cx="430213" cy="573088"/>
            </a:xfrm>
            <a:custGeom>
              <a:avLst/>
              <a:gdLst>
                <a:gd name="T0" fmla="*/ 289 w 363"/>
                <a:gd name="T1" fmla="*/ 239 h 483"/>
                <a:gd name="T2" fmla="*/ 178 w 363"/>
                <a:gd name="T3" fmla="*/ 254 h 483"/>
                <a:gd name="T4" fmla="*/ 98 w 363"/>
                <a:gd name="T5" fmla="*/ 282 h 483"/>
                <a:gd name="T6" fmla="*/ 75 w 363"/>
                <a:gd name="T7" fmla="*/ 343 h 483"/>
                <a:gd name="T8" fmla="*/ 100 w 363"/>
                <a:gd name="T9" fmla="*/ 399 h 483"/>
                <a:gd name="T10" fmla="*/ 163 w 363"/>
                <a:gd name="T11" fmla="*/ 420 h 483"/>
                <a:gd name="T12" fmla="*/ 254 w 363"/>
                <a:gd name="T13" fmla="*/ 381 h 483"/>
                <a:gd name="T14" fmla="*/ 289 w 363"/>
                <a:gd name="T15" fmla="*/ 285 h 483"/>
                <a:gd name="T16" fmla="*/ 289 w 363"/>
                <a:gd name="T17" fmla="*/ 239 h 483"/>
                <a:gd name="T18" fmla="*/ 363 w 363"/>
                <a:gd name="T19" fmla="*/ 471 h 483"/>
                <a:gd name="T20" fmla="*/ 289 w 363"/>
                <a:gd name="T21" fmla="*/ 471 h 483"/>
                <a:gd name="T22" fmla="*/ 289 w 363"/>
                <a:gd name="T23" fmla="*/ 399 h 483"/>
                <a:gd name="T24" fmla="*/ 287 w 363"/>
                <a:gd name="T25" fmla="*/ 399 h 483"/>
                <a:gd name="T26" fmla="*/ 146 w 363"/>
                <a:gd name="T27" fmla="*/ 483 h 483"/>
                <a:gd name="T28" fmla="*/ 40 w 363"/>
                <a:gd name="T29" fmla="*/ 446 h 483"/>
                <a:gd name="T30" fmla="*/ 0 w 363"/>
                <a:gd name="T31" fmla="*/ 349 h 483"/>
                <a:gd name="T32" fmla="*/ 151 w 363"/>
                <a:gd name="T33" fmla="*/ 199 h 483"/>
                <a:gd name="T34" fmla="*/ 289 w 363"/>
                <a:gd name="T35" fmla="*/ 180 h 483"/>
                <a:gd name="T36" fmla="*/ 195 w 363"/>
                <a:gd name="T37" fmla="*/ 63 h 483"/>
                <a:gd name="T38" fmla="*/ 45 w 363"/>
                <a:gd name="T39" fmla="*/ 119 h 483"/>
                <a:gd name="T40" fmla="*/ 45 w 363"/>
                <a:gd name="T41" fmla="*/ 44 h 483"/>
                <a:gd name="T42" fmla="*/ 114 w 363"/>
                <a:gd name="T43" fmla="*/ 14 h 483"/>
                <a:gd name="T44" fmla="*/ 201 w 363"/>
                <a:gd name="T45" fmla="*/ 0 h 483"/>
                <a:gd name="T46" fmla="*/ 363 w 363"/>
                <a:gd name="T47" fmla="*/ 172 h 483"/>
                <a:gd name="T48" fmla="*/ 363 w 363"/>
                <a:gd name="T49" fmla="*/ 471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3" h="483">
                  <a:moveTo>
                    <a:pt x="289" y="239"/>
                  </a:moveTo>
                  <a:lnTo>
                    <a:pt x="178" y="254"/>
                  </a:lnTo>
                  <a:cubicBezTo>
                    <a:pt x="140" y="260"/>
                    <a:pt x="113" y="269"/>
                    <a:pt x="98" y="282"/>
                  </a:cubicBezTo>
                  <a:cubicBezTo>
                    <a:pt x="83" y="294"/>
                    <a:pt x="75" y="315"/>
                    <a:pt x="75" y="343"/>
                  </a:cubicBezTo>
                  <a:cubicBezTo>
                    <a:pt x="75" y="366"/>
                    <a:pt x="83" y="385"/>
                    <a:pt x="100" y="399"/>
                  </a:cubicBezTo>
                  <a:cubicBezTo>
                    <a:pt x="116" y="413"/>
                    <a:pt x="137" y="420"/>
                    <a:pt x="163" y="420"/>
                  </a:cubicBezTo>
                  <a:cubicBezTo>
                    <a:pt x="200" y="420"/>
                    <a:pt x="230" y="407"/>
                    <a:pt x="254" y="381"/>
                  </a:cubicBezTo>
                  <a:cubicBezTo>
                    <a:pt x="277" y="355"/>
                    <a:pt x="289" y="323"/>
                    <a:pt x="289" y="285"/>
                  </a:cubicBezTo>
                  <a:lnTo>
                    <a:pt x="289" y="239"/>
                  </a:lnTo>
                  <a:close/>
                  <a:moveTo>
                    <a:pt x="363" y="471"/>
                  </a:moveTo>
                  <a:lnTo>
                    <a:pt x="289" y="471"/>
                  </a:lnTo>
                  <a:lnTo>
                    <a:pt x="289" y="399"/>
                  </a:lnTo>
                  <a:lnTo>
                    <a:pt x="287" y="399"/>
                  </a:lnTo>
                  <a:cubicBezTo>
                    <a:pt x="255" y="455"/>
                    <a:pt x="208" y="483"/>
                    <a:pt x="146" y="483"/>
                  </a:cubicBezTo>
                  <a:cubicBezTo>
                    <a:pt x="102" y="483"/>
                    <a:pt x="66" y="471"/>
                    <a:pt x="40" y="446"/>
                  </a:cubicBezTo>
                  <a:cubicBezTo>
                    <a:pt x="13" y="422"/>
                    <a:pt x="0" y="390"/>
                    <a:pt x="0" y="349"/>
                  </a:cubicBezTo>
                  <a:cubicBezTo>
                    <a:pt x="0" y="264"/>
                    <a:pt x="50" y="214"/>
                    <a:pt x="151" y="199"/>
                  </a:cubicBezTo>
                  <a:lnTo>
                    <a:pt x="289" y="180"/>
                  </a:lnTo>
                  <a:cubicBezTo>
                    <a:pt x="289" y="102"/>
                    <a:pt x="258" y="63"/>
                    <a:pt x="195" y="63"/>
                  </a:cubicBezTo>
                  <a:cubicBezTo>
                    <a:pt x="139" y="63"/>
                    <a:pt x="89" y="82"/>
                    <a:pt x="45" y="119"/>
                  </a:cubicBezTo>
                  <a:lnTo>
                    <a:pt x="45" y="44"/>
                  </a:lnTo>
                  <a:cubicBezTo>
                    <a:pt x="58" y="34"/>
                    <a:pt x="81" y="24"/>
                    <a:pt x="114" y="14"/>
                  </a:cubicBezTo>
                  <a:cubicBezTo>
                    <a:pt x="146" y="5"/>
                    <a:pt x="175" y="0"/>
                    <a:pt x="201" y="0"/>
                  </a:cubicBezTo>
                  <a:cubicBezTo>
                    <a:pt x="309" y="0"/>
                    <a:pt x="363" y="58"/>
                    <a:pt x="363" y="172"/>
                  </a:cubicBezTo>
                  <a:lnTo>
                    <a:pt x="363" y="471"/>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p:cNvSpPr>
              <a:spLocks/>
            </p:cNvSpPr>
            <p:nvPr/>
          </p:nvSpPr>
          <p:spPr bwMode="auto">
            <a:xfrm>
              <a:off x="7291388" y="2755901"/>
              <a:ext cx="334963" cy="573088"/>
            </a:xfrm>
            <a:custGeom>
              <a:avLst/>
              <a:gdLst>
                <a:gd name="T0" fmla="*/ 283 w 283"/>
                <a:gd name="T1" fmla="*/ 348 h 483"/>
                <a:gd name="T2" fmla="*/ 237 w 283"/>
                <a:gd name="T3" fmla="*/ 445 h 483"/>
                <a:gd name="T4" fmla="*/ 114 w 283"/>
                <a:gd name="T5" fmla="*/ 483 h 483"/>
                <a:gd name="T6" fmla="*/ 0 w 283"/>
                <a:gd name="T7" fmla="*/ 455 h 483"/>
                <a:gd name="T8" fmla="*/ 0 w 283"/>
                <a:gd name="T9" fmla="*/ 376 h 483"/>
                <a:gd name="T10" fmla="*/ 120 w 283"/>
                <a:gd name="T11" fmla="*/ 420 h 483"/>
                <a:gd name="T12" fmla="*/ 207 w 283"/>
                <a:gd name="T13" fmla="*/ 355 h 483"/>
                <a:gd name="T14" fmla="*/ 190 w 283"/>
                <a:gd name="T15" fmla="*/ 313 h 483"/>
                <a:gd name="T16" fmla="*/ 112 w 283"/>
                <a:gd name="T17" fmla="*/ 269 h 483"/>
                <a:gd name="T18" fmla="*/ 26 w 283"/>
                <a:gd name="T19" fmla="*/ 213 h 483"/>
                <a:gd name="T20" fmla="*/ 1 w 283"/>
                <a:gd name="T21" fmla="*/ 134 h 483"/>
                <a:gd name="T22" fmla="*/ 47 w 283"/>
                <a:gd name="T23" fmla="*/ 38 h 483"/>
                <a:gd name="T24" fmla="*/ 163 w 283"/>
                <a:gd name="T25" fmla="*/ 0 h 483"/>
                <a:gd name="T26" fmla="*/ 261 w 283"/>
                <a:gd name="T27" fmla="*/ 22 h 483"/>
                <a:gd name="T28" fmla="*/ 261 w 283"/>
                <a:gd name="T29" fmla="*/ 96 h 483"/>
                <a:gd name="T30" fmla="*/ 157 w 283"/>
                <a:gd name="T31" fmla="*/ 63 h 483"/>
                <a:gd name="T32" fmla="*/ 99 w 283"/>
                <a:gd name="T33" fmla="*/ 81 h 483"/>
                <a:gd name="T34" fmla="*/ 76 w 283"/>
                <a:gd name="T35" fmla="*/ 127 h 483"/>
                <a:gd name="T36" fmla="*/ 94 w 283"/>
                <a:gd name="T37" fmla="*/ 174 h 483"/>
                <a:gd name="T38" fmla="*/ 164 w 283"/>
                <a:gd name="T39" fmla="*/ 213 h 483"/>
                <a:gd name="T40" fmla="*/ 256 w 283"/>
                <a:gd name="T41" fmla="*/ 271 h 483"/>
                <a:gd name="T42" fmla="*/ 283 w 283"/>
                <a:gd name="T43" fmla="*/ 348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83" h="483">
                  <a:moveTo>
                    <a:pt x="283" y="348"/>
                  </a:moveTo>
                  <a:cubicBezTo>
                    <a:pt x="283" y="388"/>
                    <a:pt x="267" y="420"/>
                    <a:pt x="237" y="445"/>
                  </a:cubicBezTo>
                  <a:cubicBezTo>
                    <a:pt x="206" y="470"/>
                    <a:pt x="165" y="483"/>
                    <a:pt x="114" y="483"/>
                  </a:cubicBezTo>
                  <a:cubicBezTo>
                    <a:pt x="71" y="483"/>
                    <a:pt x="33" y="473"/>
                    <a:pt x="0" y="455"/>
                  </a:cubicBezTo>
                  <a:lnTo>
                    <a:pt x="0" y="376"/>
                  </a:lnTo>
                  <a:cubicBezTo>
                    <a:pt x="36" y="405"/>
                    <a:pt x="76" y="420"/>
                    <a:pt x="120" y="420"/>
                  </a:cubicBezTo>
                  <a:cubicBezTo>
                    <a:pt x="178" y="420"/>
                    <a:pt x="207" y="398"/>
                    <a:pt x="207" y="355"/>
                  </a:cubicBezTo>
                  <a:cubicBezTo>
                    <a:pt x="207" y="338"/>
                    <a:pt x="201" y="324"/>
                    <a:pt x="190" y="313"/>
                  </a:cubicBezTo>
                  <a:cubicBezTo>
                    <a:pt x="179" y="302"/>
                    <a:pt x="153" y="287"/>
                    <a:pt x="112" y="269"/>
                  </a:cubicBezTo>
                  <a:cubicBezTo>
                    <a:pt x="72" y="251"/>
                    <a:pt x="43" y="233"/>
                    <a:pt x="26" y="213"/>
                  </a:cubicBezTo>
                  <a:cubicBezTo>
                    <a:pt x="9" y="193"/>
                    <a:pt x="1" y="167"/>
                    <a:pt x="1" y="134"/>
                  </a:cubicBezTo>
                  <a:cubicBezTo>
                    <a:pt x="1" y="96"/>
                    <a:pt x="16" y="64"/>
                    <a:pt x="47" y="38"/>
                  </a:cubicBezTo>
                  <a:cubicBezTo>
                    <a:pt x="77" y="13"/>
                    <a:pt x="116" y="0"/>
                    <a:pt x="163" y="0"/>
                  </a:cubicBezTo>
                  <a:cubicBezTo>
                    <a:pt x="199" y="0"/>
                    <a:pt x="232" y="7"/>
                    <a:pt x="261" y="22"/>
                  </a:cubicBezTo>
                  <a:lnTo>
                    <a:pt x="261" y="96"/>
                  </a:lnTo>
                  <a:cubicBezTo>
                    <a:pt x="232" y="74"/>
                    <a:pt x="197" y="63"/>
                    <a:pt x="157" y="63"/>
                  </a:cubicBezTo>
                  <a:cubicBezTo>
                    <a:pt x="133" y="63"/>
                    <a:pt x="114" y="69"/>
                    <a:pt x="99" y="81"/>
                  </a:cubicBezTo>
                  <a:cubicBezTo>
                    <a:pt x="84" y="93"/>
                    <a:pt x="76" y="108"/>
                    <a:pt x="76" y="127"/>
                  </a:cubicBezTo>
                  <a:cubicBezTo>
                    <a:pt x="76" y="148"/>
                    <a:pt x="82" y="163"/>
                    <a:pt x="94" y="174"/>
                  </a:cubicBezTo>
                  <a:cubicBezTo>
                    <a:pt x="105" y="185"/>
                    <a:pt x="128" y="198"/>
                    <a:pt x="164" y="213"/>
                  </a:cubicBezTo>
                  <a:cubicBezTo>
                    <a:pt x="208" y="232"/>
                    <a:pt x="238" y="251"/>
                    <a:pt x="256" y="271"/>
                  </a:cubicBezTo>
                  <a:cubicBezTo>
                    <a:pt x="274" y="292"/>
                    <a:pt x="283" y="317"/>
                    <a:pt x="283" y="3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p:cNvSpPr>
              <a:spLocks/>
            </p:cNvSpPr>
            <p:nvPr/>
          </p:nvSpPr>
          <p:spPr bwMode="auto">
            <a:xfrm>
              <a:off x="7683500" y="2755901"/>
              <a:ext cx="334963" cy="573088"/>
            </a:xfrm>
            <a:custGeom>
              <a:avLst/>
              <a:gdLst>
                <a:gd name="T0" fmla="*/ 282 w 282"/>
                <a:gd name="T1" fmla="*/ 348 h 483"/>
                <a:gd name="T2" fmla="*/ 236 w 282"/>
                <a:gd name="T3" fmla="*/ 445 h 483"/>
                <a:gd name="T4" fmla="*/ 114 w 282"/>
                <a:gd name="T5" fmla="*/ 483 h 483"/>
                <a:gd name="T6" fmla="*/ 0 w 282"/>
                <a:gd name="T7" fmla="*/ 455 h 483"/>
                <a:gd name="T8" fmla="*/ 0 w 282"/>
                <a:gd name="T9" fmla="*/ 376 h 483"/>
                <a:gd name="T10" fmla="*/ 119 w 282"/>
                <a:gd name="T11" fmla="*/ 420 h 483"/>
                <a:gd name="T12" fmla="*/ 207 w 282"/>
                <a:gd name="T13" fmla="*/ 355 h 483"/>
                <a:gd name="T14" fmla="*/ 189 w 282"/>
                <a:gd name="T15" fmla="*/ 313 h 483"/>
                <a:gd name="T16" fmla="*/ 112 w 282"/>
                <a:gd name="T17" fmla="*/ 269 h 483"/>
                <a:gd name="T18" fmla="*/ 26 w 282"/>
                <a:gd name="T19" fmla="*/ 213 h 483"/>
                <a:gd name="T20" fmla="*/ 0 w 282"/>
                <a:gd name="T21" fmla="*/ 134 h 483"/>
                <a:gd name="T22" fmla="*/ 46 w 282"/>
                <a:gd name="T23" fmla="*/ 38 h 483"/>
                <a:gd name="T24" fmla="*/ 162 w 282"/>
                <a:gd name="T25" fmla="*/ 0 h 483"/>
                <a:gd name="T26" fmla="*/ 261 w 282"/>
                <a:gd name="T27" fmla="*/ 22 h 483"/>
                <a:gd name="T28" fmla="*/ 261 w 282"/>
                <a:gd name="T29" fmla="*/ 96 h 483"/>
                <a:gd name="T30" fmla="*/ 157 w 282"/>
                <a:gd name="T31" fmla="*/ 63 h 483"/>
                <a:gd name="T32" fmla="*/ 98 w 282"/>
                <a:gd name="T33" fmla="*/ 81 h 483"/>
                <a:gd name="T34" fmla="*/ 76 w 282"/>
                <a:gd name="T35" fmla="*/ 127 h 483"/>
                <a:gd name="T36" fmla="*/ 93 w 282"/>
                <a:gd name="T37" fmla="*/ 174 h 483"/>
                <a:gd name="T38" fmla="*/ 163 w 282"/>
                <a:gd name="T39" fmla="*/ 213 h 483"/>
                <a:gd name="T40" fmla="*/ 255 w 282"/>
                <a:gd name="T41" fmla="*/ 271 h 483"/>
                <a:gd name="T42" fmla="*/ 282 w 282"/>
                <a:gd name="T43" fmla="*/ 348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82" h="483">
                  <a:moveTo>
                    <a:pt x="282" y="348"/>
                  </a:moveTo>
                  <a:cubicBezTo>
                    <a:pt x="282" y="388"/>
                    <a:pt x="267" y="420"/>
                    <a:pt x="236" y="445"/>
                  </a:cubicBezTo>
                  <a:cubicBezTo>
                    <a:pt x="205" y="470"/>
                    <a:pt x="164" y="483"/>
                    <a:pt x="114" y="483"/>
                  </a:cubicBezTo>
                  <a:cubicBezTo>
                    <a:pt x="70" y="483"/>
                    <a:pt x="32" y="473"/>
                    <a:pt x="0" y="455"/>
                  </a:cubicBezTo>
                  <a:lnTo>
                    <a:pt x="0" y="376"/>
                  </a:lnTo>
                  <a:cubicBezTo>
                    <a:pt x="36" y="405"/>
                    <a:pt x="76" y="420"/>
                    <a:pt x="119" y="420"/>
                  </a:cubicBezTo>
                  <a:cubicBezTo>
                    <a:pt x="177" y="420"/>
                    <a:pt x="207" y="398"/>
                    <a:pt x="207" y="355"/>
                  </a:cubicBezTo>
                  <a:cubicBezTo>
                    <a:pt x="207" y="338"/>
                    <a:pt x="201" y="324"/>
                    <a:pt x="189" y="313"/>
                  </a:cubicBezTo>
                  <a:cubicBezTo>
                    <a:pt x="178" y="302"/>
                    <a:pt x="152" y="287"/>
                    <a:pt x="112" y="269"/>
                  </a:cubicBezTo>
                  <a:cubicBezTo>
                    <a:pt x="71" y="251"/>
                    <a:pt x="42" y="233"/>
                    <a:pt x="26" y="213"/>
                  </a:cubicBezTo>
                  <a:cubicBezTo>
                    <a:pt x="9" y="193"/>
                    <a:pt x="0" y="167"/>
                    <a:pt x="0" y="134"/>
                  </a:cubicBezTo>
                  <a:cubicBezTo>
                    <a:pt x="0" y="96"/>
                    <a:pt x="16" y="64"/>
                    <a:pt x="46" y="38"/>
                  </a:cubicBezTo>
                  <a:cubicBezTo>
                    <a:pt x="77" y="13"/>
                    <a:pt x="116" y="0"/>
                    <a:pt x="162" y="0"/>
                  </a:cubicBezTo>
                  <a:cubicBezTo>
                    <a:pt x="199" y="0"/>
                    <a:pt x="231" y="7"/>
                    <a:pt x="261" y="22"/>
                  </a:cubicBezTo>
                  <a:lnTo>
                    <a:pt x="261" y="96"/>
                  </a:lnTo>
                  <a:cubicBezTo>
                    <a:pt x="231" y="74"/>
                    <a:pt x="196" y="63"/>
                    <a:pt x="157" y="63"/>
                  </a:cubicBezTo>
                  <a:cubicBezTo>
                    <a:pt x="132" y="63"/>
                    <a:pt x="113" y="69"/>
                    <a:pt x="98" y="81"/>
                  </a:cubicBezTo>
                  <a:cubicBezTo>
                    <a:pt x="83" y="93"/>
                    <a:pt x="76" y="108"/>
                    <a:pt x="76" y="127"/>
                  </a:cubicBezTo>
                  <a:cubicBezTo>
                    <a:pt x="76" y="148"/>
                    <a:pt x="82" y="163"/>
                    <a:pt x="93" y="174"/>
                  </a:cubicBezTo>
                  <a:cubicBezTo>
                    <a:pt x="104" y="185"/>
                    <a:pt x="128" y="198"/>
                    <a:pt x="163" y="213"/>
                  </a:cubicBezTo>
                  <a:cubicBezTo>
                    <a:pt x="207" y="232"/>
                    <a:pt x="238" y="251"/>
                    <a:pt x="255" y="271"/>
                  </a:cubicBezTo>
                  <a:cubicBezTo>
                    <a:pt x="273" y="292"/>
                    <a:pt x="282" y="317"/>
                    <a:pt x="282" y="348"/>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p:cNvSpPr>
              <a:spLocks/>
            </p:cNvSpPr>
            <p:nvPr/>
          </p:nvSpPr>
          <p:spPr bwMode="auto">
            <a:xfrm>
              <a:off x="1138238" y="2192338"/>
              <a:ext cx="1649413" cy="1135063"/>
            </a:xfrm>
            <a:custGeom>
              <a:avLst/>
              <a:gdLst>
                <a:gd name="T0" fmla="*/ 1346 w 1390"/>
                <a:gd name="T1" fmla="*/ 0 h 956"/>
                <a:gd name="T2" fmla="*/ 1216 w 1390"/>
                <a:gd name="T3" fmla="*/ 0 h 956"/>
                <a:gd name="T4" fmla="*/ 1085 w 1390"/>
                <a:gd name="T5" fmla="*/ 130 h 956"/>
                <a:gd name="T6" fmla="*/ 1259 w 1390"/>
                <a:gd name="T7" fmla="*/ 130 h 956"/>
                <a:gd name="T8" fmla="*/ 1259 w 1390"/>
                <a:gd name="T9" fmla="*/ 825 h 956"/>
                <a:gd name="T10" fmla="*/ 130 w 1390"/>
                <a:gd name="T11" fmla="*/ 825 h 956"/>
                <a:gd name="T12" fmla="*/ 130 w 1390"/>
                <a:gd name="T13" fmla="*/ 130 h 956"/>
                <a:gd name="T14" fmla="*/ 304 w 1390"/>
                <a:gd name="T15" fmla="*/ 130 h 956"/>
                <a:gd name="T16" fmla="*/ 174 w 1390"/>
                <a:gd name="T17" fmla="*/ 0 h 956"/>
                <a:gd name="T18" fmla="*/ 43 w 1390"/>
                <a:gd name="T19" fmla="*/ 0 h 956"/>
                <a:gd name="T20" fmla="*/ 0 w 1390"/>
                <a:gd name="T21" fmla="*/ 43 h 956"/>
                <a:gd name="T22" fmla="*/ 0 w 1390"/>
                <a:gd name="T23" fmla="*/ 912 h 956"/>
                <a:gd name="T24" fmla="*/ 43 w 1390"/>
                <a:gd name="T25" fmla="*/ 956 h 956"/>
                <a:gd name="T26" fmla="*/ 1346 w 1390"/>
                <a:gd name="T27" fmla="*/ 956 h 956"/>
                <a:gd name="T28" fmla="*/ 1390 w 1390"/>
                <a:gd name="T29" fmla="*/ 912 h 956"/>
                <a:gd name="T30" fmla="*/ 1390 w 1390"/>
                <a:gd name="T31" fmla="*/ 43 h 956"/>
                <a:gd name="T32" fmla="*/ 1346 w 1390"/>
                <a:gd name="T33" fmla="*/ 0 h 9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0" h="956">
                  <a:moveTo>
                    <a:pt x="1346" y="0"/>
                  </a:moveTo>
                  <a:lnTo>
                    <a:pt x="1216" y="0"/>
                  </a:lnTo>
                  <a:lnTo>
                    <a:pt x="1085" y="130"/>
                  </a:lnTo>
                  <a:lnTo>
                    <a:pt x="1259" y="130"/>
                  </a:lnTo>
                  <a:lnTo>
                    <a:pt x="1259" y="825"/>
                  </a:lnTo>
                  <a:lnTo>
                    <a:pt x="130" y="825"/>
                  </a:lnTo>
                  <a:lnTo>
                    <a:pt x="130" y="130"/>
                  </a:lnTo>
                  <a:lnTo>
                    <a:pt x="304" y="130"/>
                  </a:lnTo>
                  <a:lnTo>
                    <a:pt x="174" y="0"/>
                  </a:lnTo>
                  <a:lnTo>
                    <a:pt x="43" y="0"/>
                  </a:lnTo>
                  <a:cubicBezTo>
                    <a:pt x="19" y="0"/>
                    <a:pt x="0" y="19"/>
                    <a:pt x="0" y="43"/>
                  </a:cubicBezTo>
                  <a:lnTo>
                    <a:pt x="0" y="912"/>
                  </a:lnTo>
                  <a:cubicBezTo>
                    <a:pt x="0" y="936"/>
                    <a:pt x="19" y="956"/>
                    <a:pt x="43" y="956"/>
                  </a:cubicBezTo>
                  <a:lnTo>
                    <a:pt x="1346" y="956"/>
                  </a:lnTo>
                  <a:cubicBezTo>
                    <a:pt x="1370" y="956"/>
                    <a:pt x="1390" y="936"/>
                    <a:pt x="1390" y="912"/>
                  </a:cubicBezTo>
                  <a:lnTo>
                    <a:pt x="1390" y="43"/>
                  </a:lnTo>
                  <a:cubicBezTo>
                    <a:pt x="1390" y="19"/>
                    <a:pt x="1370" y="0"/>
                    <a:pt x="134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p:cNvSpPr>
              <a:spLocks/>
            </p:cNvSpPr>
            <p:nvPr/>
          </p:nvSpPr>
          <p:spPr bwMode="auto">
            <a:xfrm>
              <a:off x="1819275" y="2400301"/>
              <a:ext cx="285750" cy="201613"/>
            </a:xfrm>
            <a:custGeom>
              <a:avLst/>
              <a:gdLst>
                <a:gd name="T0" fmla="*/ 0 w 241"/>
                <a:gd name="T1" fmla="*/ 51 h 170"/>
                <a:gd name="T2" fmla="*/ 120 w 241"/>
                <a:gd name="T3" fmla="*/ 170 h 170"/>
                <a:gd name="T4" fmla="*/ 241 w 241"/>
                <a:gd name="T5" fmla="*/ 49 h 170"/>
                <a:gd name="T6" fmla="*/ 122 w 241"/>
                <a:gd name="T7" fmla="*/ 0 h 170"/>
                <a:gd name="T8" fmla="*/ 0 w 241"/>
                <a:gd name="T9" fmla="*/ 51 h 170"/>
              </a:gdLst>
              <a:ahLst/>
              <a:cxnLst>
                <a:cxn ang="0">
                  <a:pos x="T0" y="T1"/>
                </a:cxn>
                <a:cxn ang="0">
                  <a:pos x="T2" y="T3"/>
                </a:cxn>
                <a:cxn ang="0">
                  <a:pos x="T4" y="T5"/>
                </a:cxn>
                <a:cxn ang="0">
                  <a:pos x="T6" y="T7"/>
                </a:cxn>
                <a:cxn ang="0">
                  <a:pos x="T8" y="T9"/>
                </a:cxn>
              </a:cxnLst>
              <a:rect l="0" t="0" r="r" b="b"/>
              <a:pathLst>
                <a:path w="241" h="170">
                  <a:moveTo>
                    <a:pt x="0" y="51"/>
                  </a:moveTo>
                  <a:lnTo>
                    <a:pt x="120" y="170"/>
                  </a:lnTo>
                  <a:lnTo>
                    <a:pt x="241" y="49"/>
                  </a:lnTo>
                  <a:cubicBezTo>
                    <a:pt x="210" y="19"/>
                    <a:pt x="168" y="0"/>
                    <a:pt x="122" y="0"/>
                  </a:cubicBezTo>
                  <a:cubicBezTo>
                    <a:pt x="74" y="0"/>
                    <a:pt x="31" y="19"/>
                    <a:pt x="0" y="51"/>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p:cNvSpPr>
              <a:spLocks/>
            </p:cNvSpPr>
            <p:nvPr/>
          </p:nvSpPr>
          <p:spPr bwMode="auto">
            <a:xfrm>
              <a:off x="1381125" y="1779588"/>
              <a:ext cx="1163638" cy="346075"/>
            </a:xfrm>
            <a:custGeom>
              <a:avLst/>
              <a:gdLst>
                <a:gd name="T0" fmla="*/ 0 w 980"/>
                <a:gd name="T1" fmla="*/ 204 h 292"/>
                <a:gd name="T2" fmla="*/ 88 w 980"/>
                <a:gd name="T3" fmla="*/ 292 h 292"/>
                <a:gd name="T4" fmla="*/ 491 w 980"/>
                <a:gd name="T5" fmla="*/ 125 h 292"/>
                <a:gd name="T6" fmla="*/ 891 w 980"/>
                <a:gd name="T7" fmla="*/ 291 h 292"/>
                <a:gd name="T8" fmla="*/ 980 w 980"/>
                <a:gd name="T9" fmla="*/ 203 h 292"/>
                <a:gd name="T10" fmla="*/ 491 w 980"/>
                <a:gd name="T11" fmla="*/ 0 h 292"/>
                <a:gd name="T12" fmla="*/ 0 w 980"/>
                <a:gd name="T13" fmla="*/ 204 h 292"/>
              </a:gdLst>
              <a:ahLst/>
              <a:cxnLst>
                <a:cxn ang="0">
                  <a:pos x="T0" y="T1"/>
                </a:cxn>
                <a:cxn ang="0">
                  <a:pos x="T2" y="T3"/>
                </a:cxn>
                <a:cxn ang="0">
                  <a:pos x="T4" y="T5"/>
                </a:cxn>
                <a:cxn ang="0">
                  <a:pos x="T6" y="T7"/>
                </a:cxn>
                <a:cxn ang="0">
                  <a:pos x="T8" y="T9"/>
                </a:cxn>
                <a:cxn ang="0">
                  <a:pos x="T10" y="T11"/>
                </a:cxn>
                <a:cxn ang="0">
                  <a:pos x="T12" y="T13"/>
                </a:cxn>
              </a:cxnLst>
              <a:rect l="0" t="0" r="r" b="b"/>
              <a:pathLst>
                <a:path w="980" h="292">
                  <a:moveTo>
                    <a:pt x="0" y="204"/>
                  </a:moveTo>
                  <a:lnTo>
                    <a:pt x="88" y="292"/>
                  </a:lnTo>
                  <a:cubicBezTo>
                    <a:pt x="191" y="189"/>
                    <a:pt x="333" y="125"/>
                    <a:pt x="491" y="125"/>
                  </a:cubicBezTo>
                  <a:cubicBezTo>
                    <a:pt x="647" y="125"/>
                    <a:pt x="788" y="189"/>
                    <a:pt x="891" y="291"/>
                  </a:cubicBezTo>
                  <a:lnTo>
                    <a:pt x="980" y="203"/>
                  </a:lnTo>
                  <a:cubicBezTo>
                    <a:pt x="854" y="78"/>
                    <a:pt x="681" y="0"/>
                    <a:pt x="491" y="0"/>
                  </a:cubicBezTo>
                  <a:cubicBezTo>
                    <a:pt x="299" y="0"/>
                    <a:pt x="125" y="78"/>
                    <a:pt x="0" y="20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p:cNvSpPr>
              <a:spLocks/>
            </p:cNvSpPr>
            <p:nvPr/>
          </p:nvSpPr>
          <p:spPr bwMode="auto">
            <a:xfrm>
              <a:off x="1595438" y="2082801"/>
              <a:ext cx="735013" cy="261938"/>
            </a:xfrm>
            <a:custGeom>
              <a:avLst/>
              <a:gdLst>
                <a:gd name="T0" fmla="*/ 310 w 618"/>
                <a:gd name="T1" fmla="*/ 0 h 220"/>
                <a:gd name="T2" fmla="*/ 0 w 618"/>
                <a:gd name="T3" fmla="*/ 129 h 220"/>
                <a:gd name="T4" fmla="*/ 91 w 618"/>
                <a:gd name="T5" fmla="*/ 220 h 220"/>
                <a:gd name="T6" fmla="*/ 310 w 618"/>
                <a:gd name="T7" fmla="*/ 129 h 220"/>
                <a:gd name="T8" fmla="*/ 527 w 618"/>
                <a:gd name="T9" fmla="*/ 218 h 220"/>
                <a:gd name="T10" fmla="*/ 618 w 618"/>
                <a:gd name="T11" fmla="*/ 127 h 220"/>
                <a:gd name="T12" fmla="*/ 310 w 618"/>
                <a:gd name="T13" fmla="*/ 0 h 220"/>
              </a:gdLst>
              <a:ahLst/>
              <a:cxnLst>
                <a:cxn ang="0">
                  <a:pos x="T0" y="T1"/>
                </a:cxn>
                <a:cxn ang="0">
                  <a:pos x="T2" y="T3"/>
                </a:cxn>
                <a:cxn ang="0">
                  <a:pos x="T4" y="T5"/>
                </a:cxn>
                <a:cxn ang="0">
                  <a:pos x="T6" y="T7"/>
                </a:cxn>
                <a:cxn ang="0">
                  <a:pos x="T8" y="T9"/>
                </a:cxn>
                <a:cxn ang="0">
                  <a:pos x="T10" y="T11"/>
                </a:cxn>
                <a:cxn ang="0">
                  <a:pos x="T12" y="T13"/>
                </a:cxn>
              </a:cxnLst>
              <a:rect l="0" t="0" r="r" b="b"/>
              <a:pathLst>
                <a:path w="618" h="220">
                  <a:moveTo>
                    <a:pt x="310" y="0"/>
                  </a:moveTo>
                  <a:cubicBezTo>
                    <a:pt x="188" y="0"/>
                    <a:pt x="79" y="49"/>
                    <a:pt x="0" y="129"/>
                  </a:cubicBezTo>
                  <a:lnTo>
                    <a:pt x="91" y="220"/>
                  </a:lnTo>
                  <a:cubicBezTo>
                    <a:pt x="147" y="164"/>
                    <a:pt x="224" y="129"/>
                    <a:pt x="310" y="129"/>
                  </a:cubicBezTo>
                  <a:cubicBezTo>
                    <a:pt x="394" y="129"/>
                    <a:pt x="471" y="163"/>
                    <a:pt x="527" y="218"/>
                  </a:cubicBezTo>
                  <a:lnTo>
                    <a:pt x="618" y="127"/>
                  </a:lnTo>
                  <a:cubicBezTo>
                    <a:pt x="539" y="48"/>
                    <a:pt x="430" y="0"/>
                    <a:pt x="31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8" name="Freeform 27"/>
          <p:cNvSpPr/>
          <p:nvPr/>
        </p:nvSpPr>
        <p:spPr>
          <a:xfrm rot="544391">
            <a:off x="1191816" y="2621778"/>
            <a:ext cx="6820870" cy="336095"/>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TextBox 28"/>
          <p:cNvSpPr txBox="1"/>
          <p:nvPr/>
        </p:nvSpPr>
        <p:spPr>
          <a:xfrm rot="21433939">
            <a:off x="4540372" y="1210093"/>
            <a:ext cx="4636206" cy="954107"/>
          </a:xfrm>
          <a:prstGeom prst="rect">
            <a:avLst/>
          </a:prstGeom>
          <a:noFill/>
        </p:spPr>
        <p:txBody>
          <a:bodyPr wrap="none" rtlCol="0">
            <a:spAutoFit/>
          </a:bodyPr>
          <a:lstStyle/>
          <a:p>
            <a:pPr algn="ctr"/>
            <a:r>
              <a:rPr lang="en-US" sz="2800" dirty="0">
                <a:solidFill>
                  <a:srgbClr val="FF0000"/>
                </a:solidFill>
                <a:latin typeface="Segoe Print" pitchFamily="2" charset="0"/>
              </a:rPr>
              <a:t>How about a talk about </a:t>
            </a:r>
          </a:p>
          <a:p>
            <a:pPr algn="ctr"/>
            <a:r>
              <a:rPr lang="en-US" sz="2800" dirty="0">
                <a:solidFill>
                  <a:srgbClr val="FF0000"/>
                </a:solidFill>
                <a:latin typeface="Segoe Print" pitchFamily="2" charset="0"/>
              </a:rPr>
              <a:t>API design instead?</a:t>
            </a:r>
          </a:p>
        </p:txBody>
      </p:sp>
    </p:spTree>
    <p:extLst>
      <p:ext uri="{BB962C8B-B14F-4D97-AF65-F5344CB8AC3E}">
        <p14:creationId xmlns:p14="http://schemas.microsoft.com/office/powerpoint/2010/main" val="184721079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left)">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Don’t Fear Distributed Object Models</a:t>
            </a:r>
          </a:p>
        </p:txBody>
      </p:sp>
      <p:sp>
        <p:nvSpPr>
          <p:cNvPr id="3" name="TextBox 2"/>
          <p:cNvSpPr txBox="1"/>
          <p:nvPr/>
        </p:nvSpPr>
        <p:spPr>
          <a:xfrm rot="21160731">
            <a:off x="5997262" y="3167707"/>
            <a:ext cx="184731" cy="523220"/>
          </a:xfrm>
          <a:prstGeom prst="rect">
            <a:avLst/>
          </a:prstGeom>
          <a:noFill/>
        </p:spPr>
        <p:txBody>
          <a:bodyPr wrap="none" rtlCol="0">
            <a:spAutoFit/>
          </a:bodyPr>
          <a:lstStyle/>
          <a:p>
            <a:pPr algn="ctr"/>
            <a:endParaRPr lang="en-US" sz="2800" dirty="0">
              <a:solidFill>
                <a:srgbClr val="FF0000"/>
              </a:solidFill>
              <a:latin typeface="Segoe Print" pitchFamily="2" charset="0"/>
            </a:endParaRPr>
          </a:p>
        </p:txBody>
      </p:sp>
    </p:spTree>
    <p:extLst>
      <p:ext uri="{BB962C8B-B14F-4D97-AF65-F5344CB8AC3E}">
        <p14:creationId xmlns:p14="http://schemas.microsoft.com/office/powerpoint/2010/main" val="9139735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How many web services are truly RESTful?</a:t>
            </a:r>
          </a:p>
        </p:txBody>
      </p:sp>
      <p:sp>
        <p:nvSpPr>
          <p:cNvPr id="5" name="TextBox 4"/>
          <p:cNvSpPr txBox="1"/>
          <p:nvPr/>
        </p:nvSpPr>
        <p:spPr>
          <a:xfrm rot="328008">
            <a:off x="4773300" y="3463842"/>
            <a:ext cx="4355681" cy="523220"/>
          </a:xfrm>
          <a:prstGeom prst="rect">
            <a:avLst/>
          </a:prstGeom>
          <a:noFill/>
        </p:spPr>
        <p:txBody>
          <a:bodyPr wrap="none" rtlCol="0">
            <a:spAutoFit/>
          </a:bodyPr>
          <a:lstStyle/>
          <a:p>
            <a:pPr algn="ctr"/>
            <a:r>
              <a:rPr lang="en-US" sz="2800" dirty="0">
                <a:solidFill>
                  <a:srgbClr val="FF0000"/>
                </a:solidFill>
                <a:latin typeface="Segoe Print" pitchFamily="2" charset="0"/>
              </a:rPr>
              <a:t>HATEOAS </a:t>
            </a:r>
            <a:r>
              <a:rPr lang="en-US" sz="2800" dirty="0" err="1">
                <a:solidFill>
                  <a:srgbClr val="FF0000"/>
                </a:solidFill>
                <a:latin typeface="Segoe Print" pitchFamily="2" charset="0"/>
              </a:rPr>
              <a:t>gonna</a:t>
            </a:r>
            <a:r>
              <a:rPr lang="en-US" sz="2800" dirty="0">
                <a:solidFill>
                  <a:srgbClr val="FF0000"/>
                </a:solidFill>
                <a:latin typeface="Segoe Print" pitchFamily="2" charset="0"/>
              </a:rPr>
              <a:t> hate </a:t>
            </a:r>
          </a:p>
        </p:txBody>
      </p:sp>
    </p:spTree>
    <p:extLst>
      <p:ext uri="{BB962C8B-B14F-4D97-AF65-F5344CB8AC3E}">
        <p14:creationId xmlns:p14="http://schemas.microsoft.com/office/powerpoint/2010/main" val="25251041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205979"/>
            <a:ext cx="8229600" cy="4388644"/>
          </a:xfrm>
        </p:spPr>
        <p:txBody>
          <a:bodyPr anchor="ctr">
            <a:normAutofit/>
          </a:bodyPr>
          <a:lstStyle/>
          <a:p>
            <a:pPr marL="0" indent="0" algn="ctr">
              <a:buNone/>
            </a:pPr>
            <a:r>
              <a:rPr lang="en-US" sz="3200" b="1" dirty="0"/>
              <a:t>SOAP -&gt; REST</a:t>
            </a:r>
          </a:p>
          <a:p>
            <a:pPr marL="0" indent="0" algn="ctr">
              <a:buNone/>
            </a:pPr>
            <a:r>
              <a:rPr lang="en-US" sz="3200" b="1" dirty="0"/>
              <a:t>   XML -&gt; JSON</a:t>
            </a:r>
          </a:p>
          <a:p>
            <a:pPr marL="0" indent="0" algn="ctr">
              <a:buNone/>
            </a:pPr>
            <a:r>
              <a:rPr lang="en-US" sz="3200" b="1" dirty="0"/>
              <a:t>   XML Schema -&gt; JSON Schema</a:t>
            </a:r>
          </a:p>
          <a:p>
            <a:pPr marL="0" indent="0" algn="ctr">
              <a:buNone/>
            </a:pPr>
            <a:r>
              <a:rPr lang="en-US" sz="3200" b="1" dirty="0"/>
              <a:t>      WSDL -&gt; Swagger</a:t>
            </a:r>
          </a:p>
        </p:txBody>
      </p:sp>
      <p:sp>
        <p:nvSpPr>
          <p:cNvPr id="3" name="TextBox 2"/>
          <p:cNvSpPr txBox="1"/>
          <p:nvPr/>
        </p:nvSpPr>
        <p:spPr>
          <a:xfrm rot="21160731">
            <a:off x="4657633" y="3485095"/>
            <a:ext cx="4379724" cy="1384995"/>
          </a:xfrm>
          <a:prstGeom prst="rect">
            <a:avLst/>
          </a:prstGeom>
          <a:noFill/>
        </p:spPr>
        <p:txBody>
          <a:bodyPr wrap="none" rtlCol="0">
            <a:spAutoFit/>
          </a:bodyPr>
          <a:lstStyle/>
          <a:p>
            <a:pPr algn="ctr"/>
            <a:r>
              <a:rPr lang="en-US" sz="2800" dirty="0">
                <a:solidFill>
                  <a:srgbClr val="FF0000"/>
                </a:solidFill>
                <a:latin typeface="Segoe Print" pitchFamily="2" charset="0"/>
              </a:rPr>
              <a:t>Can I has the</a:t>
            </a:r>
            <a:br>
              <a:rPr lang="en-US" sz="2800" dirty="0">
                <a:solidFill>
                  <a:srgbClr val="FF0000"/>
                </a:solidFill>
                <a:latin typeface="Segoe Print" pitchFamily="2" charset="0"/>
              </a:rPr>
            </a:br>
            <a:r>
              <a:rPr lang="en-US" sz="2800" dirty="0">
                <a:solidFill>
                  <a:srgbClr val="FF0000"/>
                </a:solidFill>
                <a:latin typeface="Segoe Print" pitchFamily="2" charset="0"/>
              </a:rPr>
              <a:t> Add Service Reference</a:t>
            </a:r>
          </a:p>
          <a:p>
            <a:pPr algn="ctr"/>
            <a:r>
              <a:rPr lang="en-US" sz="2800" dirty="0">
                <a:solidFill>
                  <a:srgbClr val="FF0000"/>
                </a:solidFill>
                <a:latin typeface="Segoe Print" pitchFamily="2" charset="0"/>
              </a:rPr>
              <a:t>dialog box back?</a:t>
            </a:r>
          </a:p>
        </p:txBody>
      </p:sp>
    </p:spTree>
    <p:extLst>
      <p:ext uri="{BB962C8B-B14F-4D97-AF65-F5344CB8AC3E}">
        <p14:creationId xmlns:p14="http://schemas.microsoft.com/office/powerpoint/2010/main" val="312350688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left)">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Regardless of how REST is used IRL, </a:t>
            </a:r>
            <a:br>
              <a:rPr lang="en-US" dirty="0"/>
            </a:br>
            <a:r>
              <a:rPr lang="en-US" dirty="0"/>
              <a:t>aren’t distributed objects still a bad approach?</a:t>
            </a:r>
          </a:p>
        </p:txBody>
      </p:sp>
    </p:spTree>
    <p:extLst>
      <p:ext uri="{BB962C8B-B14F-4D97-AF65-F5344CB8AC3E}">
        <p14:creationId xmlns:p14="http://schemas.microsoft.com/office/powerpoint/2010/main" val="1701074059"/>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205979"/>
            <a:ext cx="8229600" cy="4388644"/>
          </a:xfrm>
        </p:spPr>
        <p:txBody>
          <a:bodyPr anchor="ctr">
            <a:normAutofit/>
          </a:bodyPr>
          <a:lstStyle/>
          <a:p>
            <a:pPr marL="0" indent="0" algn="ctr">
              <a:buNone/>
            </a:pPr>
            <a:r>
              <a:rPr lang="en-US" sz="3200" b="1" dirty="0"/>
              <a:t>Theory:</a:t>
            </a:r>
          </a:p>
          <a:p>
            <a:pPr marL="0" indent="0" algn="ctr">
              <a:buNone/>
            </a:pPr>
            <a:r>
              <a:rPr lang="en-US" sz="3200" b="1" dirty="0"/>
              <a:t>Distributed object models </a:t>
            </a:r>
            <a:br>
              <a:rPr lang="en-US" sz="3200" b="1" dirty="0"/>
            </a:br>
            <a:r>
              <a:rPr lang="en-US" sz="3200" b="1" dirty="0"/>
              <a:t>crashed and burned in the 90s</a:t>
            </a:r>
            <a:br>
              <a:rPr lang="en-US" sz="3200" b="1" dirty="0"/>
            </a:br>
            <a:r>
              <a:rPr lang="en-US" sz="3200" b="1" dirty="0"/>
              <a:t>because of a lack of language support</a:t>
            </a:r>
            <a:br>
              <a:rPr lang="en-US" sz="3200" b="1" dirty="0"/>
            </a:br>
            <a:r>
              <a:rPr lang="en-US" sz="3200" b="1" dirty="0"/>
              <a:t>for asynchronous processing.</a:t>
            </a:r>
          </a:p>
        </p:txBody>
      </p:sp>
      <p:sp>
        <p:nvSpPr>
          <p:cNvPr id="7" name="TextBox 6"/>
          <p:cNvSpPr txBox="1"/>
          <p:nvPr/>
        </p:nvSpPr>
        <p:spPr>
          <a:xfrm rot="21160731">
            <a:off x="3771920" y="3840410"/>
            <a:ext cx="5309467" cy="954107"/>
          </a:xfrm>
          <a:prstGeom prst="rect">
            <a:avLst/>
          </a:prstGeom>
          <a:noFill/>
        </p:spPr>
        <p:txBody>
          <a:bodyPr wrap="none" rtlCol="0">
            <a:spAutoFit/>
          </a:bodyPr>
          <a:lstStyle/>
          <a:p>
            <a:pPr algn="ctr"/>
            <a:r>
              <a:rPr lang="en-US" sz="2800" dirty="0">
                <a:solidFill>
                  <a:srgbClr val="FF0000"/>
                </a:solidFill>
                <a:latin typeface="Segoe Print" pitchFamily="2" charset="0"/>
              </a:rPr>
              <a:t>Task, </a:t>
            </a:r>
            <a:r>
              <a:rPr lang="en-US" sz="2800" dirty="0" err="1">
                <a:solidFill>
                  <a:srgbClr val="FF0000"/>
                </a:solidFill>
                <a:latin typeface="Segoe Print" pitchFamily="2" charset="0"/>
              </a:rPr>
              <a:t>async</a:t>
            </a:r>
            <a:r>
              <a:rPr lang="en-US" sz="2800" dirty="0">
                <a:solidFill>
                  <a:srgbClr val="FF0000"/>
                </a:solidFill>
                <a:latin typeface="Segoe Print" pitchFamily="2" charset="0"/>
              </a:rPr>
              <a:t> &amp; await makes </a:t>
            </a:r>
            <a:br>
              <a:rPr lang="en-US" sz="2800" dirty="0">
                <a:solidFill>
                  <a:srgbClr val="FF0000"/>
                </a:solidFill>
                <a:latin typeface="Segoe Print" pitchFamily="2" charset="0"/>
              </a:rPr>
            </a:br>
            <a:r>
              <a:rPr lang="en-US" sz="2800" dirty="0">
                <a:solidFill>
                  <a:srgbClr val="FF0000"/>
                </a:solidFill>
                <a:latin typeface="Segoe Print" pitchFamily="2" charset="0"/>
              </a:rPr>
              <a:t>distributed objects feasible</a:t>
            </a:r>
          </a:p>
        </p:txBody>
      </p:sp>
    </p:spTree>
    <p:extLst>
      <p:ext uri="{BB962C8B-B14F-4D97-AF65-F5344CB8AC3E}">
        <p14:creationId xmlns:p14="http://schemas.microsoft.com/office/powerpoint/2010/main" val="26231027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C#/VB </a:t>
            </a:r>
            <a:r>
              <a:rPr lang="en-US" dirty="0" err="1"/>
              <a:t>async</a:t>
            </a:r>
            <a:r>
              <a:rPr lang="en-US" dirty="0"/>
              <a:t>/await</a:t>
            </a:r>
            <a:br>
              <a:rPr lang="en-US" dirty="0"/>
            </a:br>
            <a:r>
              <a:rPr lang="en-US" dirty="0"/>
              <a:t>F# </a:t>
            </a:r>
            <a:r>
              <a:rPr lang="en-US" dirty="0" err="1"/>
              <a:t>async</a:t>
            </a:r>
            <a:r>
              <a:rPr lang="en-US" dirty="0"/>
              <a:t> expressions</a:t>
            </a:r>
            <a:br>
              <a:rPr lang="en-US" dirty="0"/>
            </a:br>
            <a:r>
              <a:rPr lang="en-US" dirty="0"/>
              <a:t>JS promises (await proposed for JS7)</a:t>
            </a:r>
            <a:br>
              <a:rPr lang="en-US" dirty="0"/>
            </a:br>
            <a:r>
              <a:rPr lang="en-US" dirty="0"/>
              <a:t>C++ futures (await proposed for C++ 17)</a:t>
            </a:r>
            <a:br>
              <a:rPr lang="en-US" dirty="0"/>
            </a:br>
            <a:r>
              <a:rPr lang="en-US" dirty="0"/>
              <a:t>Python await (committed for v3.5)</a:t>
            </a:r>
            <a:br>
              <a:rPr lang="en-US" dirty="0"/>
            </a:br>
            <a:r>
              <a:rPr lang="en-US" dirty="0"/>
              <a:t>HHVM and Hack await (as of v3.5)</a:t>
            </a:r>
            <a:br>
              <a:rPr lang="en-US" dirty="0"/>
            </a:br>
            <a:r>
              <a:rPr lang="en-US" dirty="0"/>
              <a:t>Scala futures (await proposed)</a:t>
            </a:r>
          </a:p>
        </p:txBody>
      </p:sp>
    </p:spTree>
    <p:extLst>
      <p:ext uri="{BB962C8B-B14F-4D97-AF65-F5344CB8AC3E}">
        <p14:creationId xmlns:p14="http://schemas.microsoft.com/office/powerpoint/2010/main" val="3125705923"/>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657349"/>
            <a:ext cx="2743200" cy="27429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dirty="0"/>
              <a:t>Local</a:t>
            </a:r>
          </a:p>
        </p:txBody>
      </p:sp>
      <p:sp>
        <p:nvSpPr>
          <p:cNvPr id="5" name="Rectangle 4"/>
          <p:cNvSpPr/>
          <p:nvPr/>
        </p:nvSpPr>
        <p:spPr>
          <a:xfrm>
            <a:off x="5486400" y="1657348"/>
            <a:ext cx="2743200" cy="27429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dirty="0"/>
              <a:t>Remote</a:t>
            </a:r>
          </a:p>
        </p:txBody>
      </p:sp>
      <p:sp>
        <p:nvSpPr>
          <p:cNvPr id="6" name="Title 5"/>
          <p:cNvSpPr>
            <a:spLocks noGrp="1"/>
          </p:cNvSpPr>
          <p:nvPr>
            <p:ph type="title"/>
          </p:nvPr>
        </p:nvSpPr>
        <p:spPr/>
        <p:txBody>
          <a:bodyPr>
            <a:normAutofit/>
          </a:bodyPr>
          <a:lstStyle/>
          <a:p>
            <a:r>
              <a:rPr lang="en-US" dirty="0">
                <a:latin typeface="Consolas" panose="020B0609020204030204" pitchFamily="49" charset="0"/>
                <a:cs typeface="Consolas" panose="020B0609020204030204" pitchFamily="49" charset="0"/>
              </a:rPr>
              <a:t>Widget </a:t>
            </a:r>
            <a:r>
              <a:rPr lang="en-US" dirty="0" err="1">
                <a:latin typeface="Consolas" panose="020B0609020204030204" pitchFamily="49" charset="0"/>
                <a:cs typeface="Consolas" panose="020B0609020204030204" pitchFamily="49" charset="0"/>
              </a:rPr>
              <a:t>GetWidget</a:t>
            </a:r>
            <a:r>
              <a:rPr lang="en-US" dirty="0">
                <a:latin typeface="Consolas" panose="020B0609020204030204" pitchFamily="49" charset="0"/>
                <a:cs typeface="Consolas" panose="020B0609020204030204" pitchFamily="49" charset="0"/>
              </a:rPr>
              <a:t>(</a:t>
            </a:r>
            <a:r>
              <a:rPr lang="en-US" dirty="0" err="1">
                <a:latin typeface="Consolas" panose="020B0609020204030204" pitchFamily="49" charset="0"/>
                <a:cs typeface="Consolas" panose="020B0609020204030204" pitchFamily="49" charset="0"/>
              </a:rPr>
              <a:t>int</a:t>
            </a:r>
            <a:r>
              <a:rPr lang="en-US" dirty="0">
                <a:latin typeface="Consolas" panose="020B0609020204030204" pitchFamily="49" charset="0"/>
                <a:cs typeface="Consolas" panose="020B0609020204030204" pitchFamily="49" charset="0"/>
              </a:rPr>
              <a:t> id)</a:t>
            </a:r>
          </a:p>
        </p:txBody>
      </p:sp>
      <p:sp>
        <p:nvSpPr>
          <p:cNvPr id="8" name="Rounded Rectangle 7"/>
          <p:cNvSpPr/>
          <p:nvPr/>
        </p:nvSpPr>
        <p:spPr>
          <a:xfrm>
            <a:off x="1371600" y="1839998"/>
            <a:ext cx="1828800" cy="5334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a:t>Client</a:t>
            </a:r>
          </a:p>
        </p:txBody>
      </p:sp>
      <p:sp>
        <p:nvSpPr>
          <p:cNvPr id="9" name="Rounded Rectangle 8"/>
          <p:cNvSpPr/>
          <p:nvPr/>
        </p:nvSpPr>
        <p:spPr>
          <a:xfrm>
            <a:off x="1371600" y="3181350"/>
            <a:ext cx="1828800" cy="5334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a:t>InProc Provider</a:t>
            </a:r>
          </a:p>
        </p:txBody>
      </p:sp>
      <p:sp>
        <p:nvSpPr>
          <p:cNvPr id="10" name="Rounded Rectangle 9"/>
          <p:cNvSpPr/>
          <p:nvPr/>
        </p:nvSpPr>
        <p:spPr>
          <a:xfrm>
            <a:off x="5943600" y="1839998"/>
            <a:ext cx="1828800" cy="5334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a:t>Remote Provider</a:t>
            </a:r>
          </a:p>
        </p:txBody>
      </p:sp>
      <p:cxnSp>
        <p:nvCxnSpPr>
          <p:cNvPr id="3" name="Straight Arrow Connector 2"/>
          <p:cNvCxnSpPr>
            <a:stCxn id="8" idx="2"/>
            <a:endCxn id="9" idx="0"/>
          </p:cNvCxnSpPr>
          <p:nvPr/>
        </p:nvCxnSpPr>
        <p:spPr>
          <a:xfrm>
            <a:off x="2286000" y="2373398"/>
            <a:ext cx="0" cy="807952"/>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8" idx="3"/>
            <a:endCxn id="10" idx="1"/>
          </p:cNvCxnSpPr>
          <p:nvPr/>
        </p:nvCxnSpPr>
        <p:spPr>
          <a:xfrm>
            <a:off x="3200400" y="2106698"/>
            <a:ext cx="2743200" cy="0"/>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rot="21160731">
            <a:off x="51008" y="2449408"/>
            <a:ext cx="2400016" cy="954107"/>
          </a:xfrm>
          <a:prstGeom prst="rect">
            <a:avLst/>
          </a:prstGeom>
          <a:noFill/>
        </p:spPr>
        <p:txBody>
          <a:bodyPr wrap="none" rtlCol="0">
            <a:spAutoFit/>
          </a:bodyPr>
          <a:lstStyle/>
          <a:p>
            <a:pPr algn="ctr"/>
            <a:r>
              <a:rPr lang="en-US" sz="2800" dirty="0">
                <a:solidFill>
                  <a:srgbClr val="00FF00"/>
                </a:solidFill>
                <a:effectLst>
                  <a:glow rad="101600">
                    <a:schemeClr val="bg1">
                      <a:alpha val="60000"/>
                    </a:schemeClr>
                  </a:glow>
                </a:effectLst>
                <a:latin typeface="Segoe Print" pitchFamily="2" charset="0"/>
              </a:rPr>
              <a:t>Blocking OK</a:t>
            </a:r>
          </a:p>
          <a:p>
            <a:pPr algn="ctr"/>
            <a:r>
              <a:rPr lang="en-US" sz="2800" dirty="0">
                <a:solidFill>
                  <a:srgbClr val="00FF00"/>
                </a:solidFill>
                <a:effectLst>
                  <a:glow rad="101600">
                    <a:schemeClr val="bg1">
                      <a:alpha val="60000"/>
                    </a:schemeClr>
                  </a:glow>
                </a:effectLst>
                <a:latin typeface="Segoe Print" pitchFamily="2" charset="0"/>
              </a:rPr>
              <a:t>when fast</a:t>
            </a:r>
          </a:p>
        </p:txBody>
      </p:sp>
      <p:sp>
        <p:nvSpPr>
          <p:cNvPr id="14" name="TextBox 13"/>
          <p:cNvSpPr txBox="1"/>
          <p:nvPr/>
        </p:nvSpPr>
        <p:spPr>
          <a:xfrm>
            <a:off x="1875588" y="1063229"/>
            <a:ext cx="5392823" cy="523220"/>
          </a:xfrm>
          <a:prstGeom prst="rect">
            <a:avLst/>
          </a:prstGeom>
          <a:noFill/>
        </p:spPr>
        <p:txBody>
          <a:bodyPr wrap="none" rtlCol="0">
            <a:spAutoFit/>
          </a:bodyPr>
          <a:lstStyle/>
          <a:p>
            <a:pPr algn="ctr"/>
            <a:r>
              <a:rPr lang="en-US" sz="2800" dirty="0">
                <a:solidFill>
                  <a:srgbClr val="FF0000"/>
                </a:solidFill>
                <a:effectLst>
                  <a:glow rad="101600">
                    <a:schemeClr val="bg1">
                      <a:alpha val="60000"/>
                    </a:schemeClr>
                  </a:glow>
                </a:effectLst>
                <a:latin typeface="Segoe Print" pitchFamily="2" charset="0"/>
              </a:rPr>
              <a:t>Blocking NOT OK when slow</a:t>
            </a:r>
          </a:p>
        </p:txBody>
      </p:sp>
    </p:spTree>
    <p:extLst>
      <p:ext uri="{BB962C8B-B14F-4D97-AF65-F5344CB8AC3E}">
        <p14:creationId xmlns:p14="http://schemas.microsoft.com/office/powerpoint/2010/main" val="255088549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left)">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5000"/>
                                        <p:tgtEl>
                                          <p:spTgt spid="11"/>
                                        </p:tgtEl>
                                      </p:cBhvr>
                                    </p:animEffect>
                                  </p:childTnLst>
                                </p:cTn>
                              </p:par>
                              <p:par>
                                <p:cTn id="16" presetID="22" presetClass="entr" presetSubtype="8" fill="hold" grpId="0" nodeType="withEffect">
                                  <p:stCondLst>
                                    <p:cond delay="1000"/>
                                  </p:stCondLst>
                                  <p:childTnLst>
                                    <p:set>
                                      <p:cBhvr>
                                        <p:cTn id="17" dur="1" fill="hold">
                                          <p:stCondLst>
                                            <p:cond delay="0"/>
                                          </p:stCondLst>
                                        </p:cTn>
                                        <p:tgtEl>
                                          <p:spTgt spid="14"/>
                                        </p:tgtEl>
                                        <p:attrNameLst>
                                          <p:attrName>style.visibility</p:attrName>
                                        </p:attrNameLst>
                                      </p:cBhvr>
                                      <p:to>
                                        <p:strVal val="visible"/>
                                      </p:to>
                                    </p:set>
                                    <p:animEffect transition="in" filter="wipe(left)">
                                      <p:cBhvr>
                                        <p:cTn id="1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657349"/>
            <a:ext cx="2743200" cy="27429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dirty="0"/>
              <a:t>Local</a:t>
            </a:r>
          </a:p>
        </p:txBody>
      </p:sp>
      <p:sp>
        <p:nvSpPr>
          <p:cNvPr id="5" name="Rectangle 4"/>
          <p:cNvSpPr/>
          <p:nvPr/>
        </p:nvSpPr>
        <p:spPr>
          <a:xfrm>
            <a:off x="5486400" y="1657348"/>
            <a:ext cx="2743200" cy="27429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dirty="0"/>
              <a:t>Remote</a:t>
            </a:r>
          </a:p>
        </p:txBody>
      </p:sp>
      <p:sp>
        <p:nvSpPr>
          <p:cNvPr id="6" name="Title 5"/>
          <p:cNvSpPr>
            <a:spLocks noGrp="1"/>
          </p:cNvSpPr>
          <p:nvPr>
            <p:ph type="title"/>
          </p:nvPr>
        </p:nvSpPr>
        <p:spPr/>
        <p:txBody>
          <a:bodyPr>
            <a:normAutofit/>
          </a:bodyPr>
          <a:lstStyle/>
          <a:p>
            <a:r>
              <a:rPr lang="en-US" dirty="0">
                <a:latin typeface="Consolas" panose="020B0609020204030204" pitchFamily="49" charset="0"/>
                <a:cs typeface="Consolas" panose="020B0609020204030204" pitchFamily="49" charset="0"/>
              </a:rPr>
              <a:t>Task&lt;Widget&gt; </a:t>
            </a:r>
            <a:r>
              <a:rPr lang="en-US" dirty="0" err="1">
                <a:latin typeface="Consolas" panose="020B0609020204030204" pitchFamily="49" charset="0"/>
                <a:cs typeface="Consolas" panose="020B0609020204030204" pitchFamily="49" charset="0"/>
              </a:rPr>
              <a:t>GetWidgetAsync</a:t>
            </a:r>
            <a:r>
              <a:rPr lang="en-US" dirty="0">
                <a:latin typeface="Consolas" panose="020B0609020204030204" pitchFamily="49" charset="0"/>
                <a:cs typeface="Consolas" panose="020B0609020204030204" pitchFamily="49" charset="0"/>
              </a:rPr>
              <a:t>(</a:t>
            </a:r>
            <a:r>
              <a:rPr lang="en-US" dirty="0" err="1">
                <a:latin typeface="Consolas" panose="020B0609020204030204" pitchFamily="49" charset="0"/>
                <a:cs typeface="Consolas" panose="020B0609020204030204" pitchFamily="49" charset="0"/>
              </a:rPr>
              <a:t>int</a:t>
            </a:r>
            <a:r>
              <a:rPr lang="en-US" dirty="0">
                <a:latin typeface="Consolas" panose="020B0609020204030204" pitchFamily="49" charset="0"/>
                <a:cs typeface="Consolas" panose="020B0609020204030204" pitchFamily="49" charset="0"/>
              </a:rPr>
              <a:t> id)</a:t>
            </a:r>
          </a:p>
        </p:txBody>
      </p:sp>
      <p:sp>
        <p:nvSpPr>
          <p:cNvPr id="8" name="Rounded Rectangle 7"/>
          <p:cNvSpPr/>
          <p:nvPr/>
        </p:nvSpPr>
        <p:spPr>
          <a:xfrm>
            <a:off x="1371600" y="1839998"/>
            <a:ext cx="1828800" cy="5334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a:t>Client</a:t>
            </a:r>
          </a:p>
        </p:txBody>
      </p:sp>
      <p:sp>
        <p:nvSpPr>
          <p:cNvPr id="9" name="Rounded Rectangle 8"/>
          <p:cNvSpPr/>
          <p:nvPr/>
        </p:nvSpPr>
        <p:spPr>
          <a:xfrm>
            <a:off x="1371600" y="3181350"/>
            <a:ext cx="1828800" cy="5334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a:t>InProc Provider</a:t>
            </a:r>
          </a:p>
        </p:txBody>
      </p:sp>
      <p:sp>
        <p:nvSpPr>
          <p:cNvPr id="10" name="Rounded Rectangle 9"/>
          <p:cNvSpPr/>
          <p:nvPr/>
        </p:nvSpPr>
        <p:spPr>
          <a:xfrm>
            <a:off x="5943600" y="1839998"/>
            <a:ext cx="1828800" cy="5334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a:t>Remote Provider</a:t>
            </a:r>
          </a:p>
        </p:txBody>
      </p:sp>
      <p:cxnSp>
        <p:nvCxnSpPr>
          <p:cNvPr id="3" name="Straight Arrow Connector 2"/>
          <p:cNvCxnSpPr>
            <a:stCxn id="8" idx="2"/>
            <a:endCxn id="9" idx="0"/>
          </p:cNvCxnSpPr>
          <p:nvPr/>
        </p:nvCxnSpPr>
        <p:spPr>
          <a:xfrm>
            <a:off x="2286000" y="2373398"/>
            <a:ext cx="0" cy="807952"/>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8" idx="3"/>
            <a:endCxn id="10" idx="1"/>
          </p:cNvCxnSpPr>
          <p:nvPr/>
        </p:nvCxnSpPr>
        <p:spPr>
          <a:xfrm>
            <a:off x="3200400" y="2106698"/>
            <a:ext cx="2743200" cy="0"/>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rot="21160731">
            <a:off x="2789758" y="2625765"/>
            <a:ext cx="2650084" cy="1384995"/>
          </a:xfrm>
          <a:prstGeom prst="rect">
            <a:avLst/>
          </a:prstGeom>
          <a:noFill/>
        </p:spPr>
        <p:txBody>
          <a:bodyPr wrap="none" rtlCol="0">
            <a:spAutoFit/>
          </a:bodyPr>
          <a:lstStyle/>
          <a:p>
            <a:pPr algn="ctr"/>
            <a:r>
              <a:rPr lang="en-US" sz="2800" dirty="0">
                <a:solidFill>
                  <a:srgbClr val="00FF00"/>
                </a:solidFill>
                <a:effectLst>
                  <a:glow rad="101600">
                    <a:schemeClr val="bg1">
                      <a:alpha val="60000"/>
                    </a:schemeClr>
                  </a:glow>
                </a:effectLst>
                <a:latin typeface="Segoe Print" pitchFamily="2" charset="0"/>
              </a:rPr>
              <a:t>Not Blocking </a:t>
            </a:r>
          </a:p>
          <a:p>
            <a:pPr algn="ctr"/>
            <a:r>
              <a:rPr lang="en-US" sz="2800" dirty="0">
                <a:solidFill>
                  <a:srgbClr val="00FF00"/>
                </a:solidFill>
                <a:effectLst>
                  <a:glow rad="101600">
                    <a:schemeClr val="bg1">
                      <a:alpha val="60000"/>
                    </a:schemeClr>
                  </a:glow>
                </a:effectLst>
                <a:latin typeface="Segoe Print" pitchFamily="2" charset="0"/>
              </a:rPr>
              <a:t>also OK</a:t>
            </a:r>
          </a:p>
          <a:p>
            <a:pPr algn="ctr"/>
            <a:r>
              <a:rPr lang="en-US" sz="2800" dirty="0">
                <a:solidFill>
                  <a:srgbClr val="00FF00"/>
                </a:solidFill>
                <a:effectLst>
                  <a:glow rad="101600">
                    <a:schemeClr val="bg1">
                      <a:alpha val="60000"/>
                    </a:schemeClr>
                  </a:glow>
                </a:effectLst>
                <a:latin typeface="Segoe Print" pitchFamily="2" charset="0"/>
              </a:rPr>
              <a:t>when fast</a:t>
            </a:r>
          </a:p>
        </p:txBody>
      </p:sp>
      <p:sp>
        <p:nvSpPr>
          <p:cNvPr id="14" name="TextBox 13"/>
          <p:cNvSpPr txBox="1"/>
          <p:nvPr/>
        </p:nvSpPr>
        <p:spPr>
          <a:xfrm>
            <a:off x="1698462" y="1063229"/>
            <a:ext cx="5747086" cy="523220"/>
          </a:xfrm>
          <a:prstGeom prst="rect">
            <a:avLst/>
          </a:prstGeom>
          <a:noFill/>
        </p:spPr>
        <p:txBody>
          <a:bodyPr wrap="none" rtlCol="0">
            <a:spAutoFit/>
          </a:bodyPr>
          <a:lstStyle/>
          <a:p>
            <a:pPr algn="ctr"/>
            <a:r>
              <a:rPr lang="en-US" sz="2800" dirty="0">
                <a:solidFill>
                  <a:srgbClr val="00FF00"/>
                </a:solidFill>
                <a:effectLst>
                  <a:glow rad="101600">
                    <a:schemeClr val="bg1">
                      <a:alpha val="60000"/>
                    </a:schemeClr>
                  </a:glow>
                </a:effectLst>
                <a:latin typeface="Segoe Print" pitchFamily="2" charset="0"/>
              </a:rPr>
              <a:t>Not blocking, so OK to be slow</a:t>
            </a:r>
          </a:p>
        </p:txBody>
      </p:sp>
    </p:spTree>
    <p:extLst>
      <p:ext uri="{BB962C8B-B14F-4D97-AF65-F5344CB8AC3E}">
        <p14:creationId xmlns:p14="http://schemas.microsoft.com/office/powerpoint/2010/main" val="407068621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0"/>
                                        <p:tgtEl>
                                          <p:spTgt spid="11"/>
                                        </p:tgtEl>
                                      </p:cBhvr>
                                    </p:animEffect>
                                  </p:childTnLst>
                                </p:cTn>
                              </p:par>
                              <p:par>
                                <p:cTn id="8" presetID="22" presetClass="entr" presetSubtype="8" fill="hold" grpId="0" nodeType="withEffect">
                                  <p:stCondLst>
                                    <p:cond delay="1000"/>
                                  </p:stCondLst>
                                  <p:childTnLst>
                                    <p:set>
                                      <p:cBhvr>
                                        <p:cTn id="9" dur="1" fill="hold">
                                          <p:stCondLst>
                                            <p:cond delay="0"/>
                                          </p:stCondLst>
                                        </p:cTn>
                                        <p:tgtEl>
                                          <p:spTgt spid="14"/>
                                        </p:tgtEl>
                                        <p:attrNameLst>
                                          <p:attrName>style.visibility</p:attrName>
                                        </p:attrNameLst>
                                      </p:cBhvr>
                                      <p:to>
                                        <p:strVal val="visible"/>
                                      </p:to>
                                    </p:set>
                                    <p:animEffect transition="in" filter="wipe(left)">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up)">
                                      <p:cBhvr>
                                        <p:cTn id="15" dur="500"/>
                                        <p:tgtEl>
                                          <p:spTgt spid="3"/>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wipe(left)">
                                      <p:cBhvr>
                                        <p:cTn id="1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Compose actions as well as objects.</a:t>
            </a:r>
          </a:p>
        </p:txBody>
      </p:sp>
    </p:spTree>
    <p:extLst>
      <p:ext uri="{BB962C8B-B14F-4D97-AF65-F5344CB8AC3E}">
        <p14:creationId xmlns:p14="http://schemas.microsoft.com/office/powerpoint/2010/main" val="37920009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When all you have is a hammer, </a:t>
            </a:r>
            <a:br>
              <a:rPr lang="en-US" dirty="0"/>
            </a:br>
            <a:r>
              <a:rPr lang="en-US" dirty="0"/>
              <a:t>everything looks like a nail.</a:t>
            </a:r>
          </a:p>
        </p:txBody>
      </p:sp>
      <p:sp>
        <p:nvSpPr>
          <p:cNvPr id="2" name="Freeform 1"/>
          <p:cNvSpPr/>
          <p:nvPr/>
        </p:nvSpPr>
        <p:spPr>
          <a:xfrm rot="10590127">
            <a:off x="5795328" y="2302639"/>
            <a:ext cx="1333057" cy="176024"/>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800"/>
          </a:p>
        </p:txBody>
      </p:sp>
      <p:sp>
        <p:nvSpPr>
          <p:cNvPr id="6" name="Freeform 5"/>
          <p:cNvSpPr/>
          <p:nvPr/>
        </p:nvSpPr>
        <p:spPr>
          <a:xfrm>
            <a:off x="6122674" y="2790986"/>
            <a:ext cx="690452" cy="88012"/>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800"/>
          </a:p>
        </p:txBody>
      </p:sp>
      <p:sp>
        <p:nvSpPr>
          <p:cNvPr id="7" name="TextBox 6"/>
          <p:cNvSpPr txBox="1"/>
          <p:nvPr/>
        </p:nvSpPr>
        <p:spPr>
          <a:xfrm rot="21433939">
            <a:off x="5447913" y="1624697"/>
            <a:ext cx="2486578" cy="523220"/>
          </a:xfrm>
          <a:prstGeom prst="rect">
            <a:avLst/>
          </a:prstGeom>
          <a:noFill/>
        </p:spPr>
        <p:txBody>
          <a:bodyPr wrap="none" rtlCol="0">
            <a:spAutoFit/>
          </a:bodyPr>
          <a:lstStyle/>
          <a:p>
            <a:pPr algn="ctr"/>
            <a:r>
              <a:rPr lang="en-US" sz="2800" dirty="0">
                <a:solidFill>
                  <a:srgbClr val="FF0000"/>
                </a:solidFill>
                <a:latin typeface="Segoe Print" pitchFamily="2" charset="0"/>
              </a:rPr>
              <a:t>OO language</a:t>
            </a:r>
          </a:p>
        </p:txBody>
      </p:sp>
      <p:sp>
        <p:nvSpPr>
          <p:cNvPr id="8" name="TextBox 7"/>
          <p:cNvSpPr txBox="1"/>
          <p:nvPr/>
        </p:nvSpPr>
        <p:spPr>
          <a:xfrm rot="20761836">
            <a:off x="6172145" y="2914737"/>
            <a:ext cx="1249060" cy="523220"/>
          </a:xfrm>
          <a:prstGeom prst="rect">
            <a:avLst/>
          </a:prstGeom>
          <a:noFill/>
        </p:spPr>
        <p:txBody>
          <a:bodyPr wrap="none" rtlCol="0">
            <a:spAutoFit/>
          </a:bodyPr>
          <a:lstStyle/>
          <a:p>
            <a:pPr algn="ctr"/>
            <a:r>
              <a:rPr lang="en-US" sz="2800" dirty="0">
                <a:solidFill>
                  <a:srgbClr val="FF0000"/>
                </a:solidFill>
                <a:latin typeface="Segoe Print" pitchFamily="2" charset="0"/>
              </a:rPr>
              <a:t>object</a:t>
            </a:r>
          </a:p>
        </p:txBody>
      </p:sp>
    </p:spTree>
    <p:extLst>
      <p:ext uri="{BB962C8B-B14F-4D97-AF65-F5344CB8AC3E}">
        <p14:creationId xmlns:p14="http://schemas.microsoft.com/office/powerpoint/2010/main" val="13196623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par>
                          <p:cTn id="12" fill="hold">
                            <p:stCondLst>
                              <p:cond delay="1000"/>
                            </p:stCondLst>
                            <p:childTnLst>
                              <p:par>
                                <p:cTn id="13" presetID="22" presetClass="entr" presetSubtype="8" fill="hold" grpId="0" nodeType="afterEffect">
                                  <p:stCondLst>
                                    <p:cond delay="50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3125"/>
            <a:ext cx="8229600" cy="857250"/>
          </a:xfrm>
        </p:spPr>
        <p:txBody>
          <a:bodyPr>
            <a:noAutofit/>
          </a:bodyPr>
          <a:lstStyle/>
          <a:p>
            <a:r>
              <a:rPr lang="en-US" sz="3600" dirty="0">
                <a:effectLst/>
              </a:rPr>
              <a:t>These are </a:t>
            </a:r>
            <a:r>
              <a:rPr lang="en-US" sz="3600" i="1" u="sng" dirty="0">
                <a:effectLst/>
              </a:rPr>
              <a:t>my</a:t>
            </a:r>
            <a:r>
              <a:rPr lang="en-US" sz="3600" dirty="0">
                <a:effectLst/>
              </a:rPr>
              <a:t> thoughts on library, framework and service design.</a:t>
            </a:r>
          </a:p>
        </p:txBody>
      </p:sp>
      <p:sp>
        <p:nvSpPr>
          <p:cNvPr id="5" name="TextBox 4"/>
          <p:cNvSpPr txBox="1"/>
          <p:nvPr/>
        </p:nvSpPr>
        <p:spPr>
          <a:xfrm rot="21433939">
            <a:off x="3439003" y="3414468"/>
            <a:ext cx="4507964" cy="523220"/>
          </a:xfrm>
          <a:prstGeom prst="rect">
            <a:avLst/>
          </a:prstGeom>
          <a:noFill/>
        </p:spPr>
        <p:txBody>
          <a:bodyPr wrap="none" rtlCol="0">
            <a:spAutoFit/>
          </a:bodyPr>
          <a:lstStyle/>
          <a:p>
            <a:pPr algn="ctr"/>
            <a:r>
              <a:rPr lang="en-US" sz="2800" dirty="0">
                <a:solidFill>
                  <a:srgbClr val="FF0000"/>
                </a:solidFill>
                <a:latin typeface="Segoe Print" pitchFamily="2" charset="0"/>
              </a:rPr>
              <a:t>Your mileage may vary.</a:t>
            </a:r>
          </a:p>
        </p:txBody>
      </p:sp>
    </p:spTree>
    <p:extLst>
      <p:ext uri="{BB962C8B-B14F-4D97-AF65-F5344CB8AC3E}">
        <p14:creationId xmlns:p14="http://schemas.microsoft.com/office/powerpoint/2010/main" val="231504872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Object composition</a:t>
            </a:r>
            <a:br>
              <a:rPr lang="en-US" dirty="0"/>
            </a:br>
            <a:r>
              <a:rPr lang="en-US" dirty="0"/>
              <a:t>vs. </a:t>
            </a:r>
            <a:br>
              <a:rPr lang="en-US" dirty="0"/>
            </a:br>
            <a:r>
              <a:rPr lang="en-US" dirty="0"/>
              <a:t>Functional composition</a:t>
            </a:r>
          </a:p>
        </p:txBody>
      </p:sp>
      <p:sp>
        <p:nvSpPr>
          <p:cNvPr id="3" name="TextBox 2"/>
          <p:cNvSpPr txBox="1"/>
          <p:nvPr/>
        </p:nvSpPr>
        <p:spPr>
          <a:xfrm rot="21324054">
            <a:off x="4070707" y="1199246"/>
            <a:ext cx="3817071" cy="954107"/>
          </a:xfrm>
          <a:prstGeom prst="rect">
            <a:avLst/>
          </a:prstGeom>
          <a:noFill/>
        </p:spPr>
        <p:txBody>
          <a:bodyPr wrap="none" rtlCol="0">
            <a:spAutoFit/>
          </a:bodyPr>
          <a:lstStyle/>
          <a:p>
            <a:r>
              <a:rPr lang="en-US" sz="2800" dirty="0">
                <a:solidFill>
                  <a:srgbClr val="FF0000"/>
                </a:solidFill>
                <a:latin typeface="Segoe Print" pitchFamily="2" charset="0"/>
              </a:rPr>
              <a:t>aka Composition of </a:t>
            </a:r>
          </a:p>
          <a:p>
            <a:pPr algn="r"/>
            <a:r>
              <a:rPr lang="en-US" sz="2800" dirty="0">
                <a:solidFill>
                  <a:srgbClr val="FF0000"/>
                </a:solidFill>
                <a:latin typeface="Segoe Print" pitchFamily="2" charset="0"/>
              </a:rPr>
              <a:t>Things</a:t>
            </a:r>
          </a:p>
        </p:txBody>
      </p:sp>
      <p:sp>
        <p:nvSpPr>
          <p:cNvPr id="4" name="TextBox 3"/>
          <p:cNvSpPr txBox="1"/>
          <p:nvPr/>
        </p:nvSpPr>
        <p:spPr>
          <a:xfrm rot="212614">
            <a:off x="2109526" y="3409819"/>
            <a:ext cx="5145961" cy="523220"/>
          </a:xfrm>
          <a:prstGeom prst="rect">
            <a:avLst/>
          </a:prstGeom>
          <a:noFill/>
        </p:spPr>
        <p:txBody>
          <a:bodyPr wrap="none" rtlCol="0">
            <a:spAutoFit/>
          </a:bodyPr>
          <a:lstStyle/>
          <a:p>
            <a:r>
              <a:rPr lang="en-US" sz="2800" dirty="0">
                <a:solidFill>
                  <a:srgbClr val="FF0000"/>
                </a:solidFill>
                <a:latin typeface="Segoe Print" pitchFamily="2" charset="0"/>
              </a:rPr>
              <a:t>aka Composition of Actions</a:t>
            </a:r>
          </a:p>
        </p:txBody>
      </p:sp>
    </p:spTree>
    <p:extLst>
      <p:ext uri="{BB962C8B-B14F-4D97-AF65-F5344CB8AC3E}">
        <p14:creationId xmlns:p14="http://schemas.microsoft.com/office/powerpoint/2010/main" val="40168013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upload.wikimedia.org/wikipedia/commons/6/6b/Texas_Hold_%27em_Hole_Cards.jpg"/>
          <p:cNvPicPr>
            <a:picLocks noGrp="1" noChangeAspect="1" noChangeArrowheads="1"/>
          </p:cNvPicPr>
          <p:nvPr>
            <p:ph type="pic" sz="quarter" idx="11"/>
          </p:nvPr>
        </p:nvPicPr>
        <p:blipFill>
          <a:blip r:embed="rId3" cstate="screen">
            <a:extLst>
              <a:ext uri="{28A0092B-C50C-407E-A947-70E740481C1C}">
                <a14:useLocalDpi xmlns:a14="http://schemas.microsoft.com/office/drawing/2010/main"/>
              </a:ext>
            </a:extLst>
          </a:blip>
          <a:srcRect/>
          <a:stretch>
            <a:fillRect/>
          </a:stretch>
        </p:blipFill>
        <p:spPr bwMode="auto">
          <a:prstGeom prst="rect">
            <a:avLst/>
          </a:prstGeom>
          <a:noFill/>
        </p:spPr>
      </p:pic>
    </p:spTree>
    <p:extLst>
      <p:ext uri="{BB962C8B-B14F-4D97-AF65-F5344CB8AC3E}">
        <p14:creationId xmlns:p14="http://schemas.microsoft.com/office/powerpoint/2010/main" val="187349364"/>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7 Card Stud</a:t>
            </a:r>
            <a:br>
              <a:rPr lang="en-US" dirty="0"/>
            </a:br>
            <a:r>
              <a:rPr lang="en-US" dirty="0"/>
              <a:t>5 Card Draw</a:t>
            </a:r>
            <a:br>
              <a:rPr lang="en-US" dirty="0"/>
            </a:br>
            <a:r>
              <a:rPr lang="en-US" dirty="0"/>
              <a:t>Texas Hold ‘</a:t>
            </a:r>
            <a:r>
              <a:rPr lang="en-US" dirty="0" err="1"/>
              <a:t>em</a:t>
            </a:r>
            <a:endParaRPr lang="en-US" dirty="0"/>
          </a:p>
        </p:txBody>
      </p:sp>
    </p:spTree>
    <p:extLst>
      <p:ext uri="{BB962C8B-B14F-4D97-AF65-F5344CB8AC3E}">
        <p14:creationId xmlns:p14="http://schemas.microsoft.com/office/powerpoint/2010/main" val="231450619"/>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Seven Card Stud</a:t>
            </a:r>
            <a:endParaRPr lang="en-US" dirty="0"/>
          </a:p>
        </p:txBody>
      </p:sp>
      <p:graphicFrame>
        <p:nvGraphicFramePr>
          <p:cNvPr id="3" name="Picture Placeholder 2"/>
          <p:cNvGraphicFramePr>
            <a:graphicFrameLocks noGrp="1"/>
          </p:cNvGraphicFramePr>
          <p:nvPr>
            <p:ph idx="1"/>
          </p:nvPr>
        </p:nvGraphicFramePr>
        <p:xfrm>
          <a:off x="457200" y="1200150"/>
          <a:ext cx="8229600" cy="339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12417170"/>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Five Card Draw</a:t>
            </a:r>
            <a:endParaRPr lang="en-US" dirty="0"/>
          </a:p>
        </p:txBody>
      </p:sp>
      <p:graphicFrame>
        <p:nvGraphicFramePr>
          <p:cNvPr id="3" name="Picture Placeholder 2"/>
          <p:cNvGraphicFramePr>
            <a:graphicFrameLocks noGrp="1"/>
          </p:cNvGraphicFramePr>
          <p:nvPr>
            <p:ph idx="1"/>
            <p:extLst>
              <p:ext uri="{D42A27DB-BD31-4B8C-83A1-F6EECF244321}">
                <p14:modId xmlns:p14="http://schemas.microsoft.com/office/powerpoint/2010/main" val="2877484023"/>
              </p:ext>
            </p:extLst>
          </p:nvPr>
        </p:nvGraphicFramePr>
        <p:xfrm>
          <a:off x="457200" y="1200150"/>
          <a:ext cx="8229600" cy="339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75004404"/>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Texas Hold ‘</a:t>
            </a:r>
            <a:r>
              <a:rPr lang="en-US" dirty="0" err="1"/>
              <a:t>em</a:t>
            </a:r>
            <a:endParaRPr lang="en-US" dirty="0"/>
          </a:p>
        </p:txBody>
      </p:sp>
      <p:graphicFrame>
        <p:nvGraphicFramePr>
          <p:cNvPr id="3" name="Picture Placeholder 2"/>
          <p:cNvGraphicFramePr>
            <a:graphicFrameLocks noGrp="1"/>
          </p:cNvGraphicFramePr>
          <p:nvPr>
            <p:ph idx="1"/>
            <p:extLst>
              <p:ext uri="{D42A27DB-BD31-4B8C-83A1-F6EECF244321}">
                <p14:modId xmlns:p14="http://schemas.microsoft.com/office/powerpoint/2010/main" val="265662108"/>
              </p:ext>
            </p:extLst>
          </p:nvPr>
        </p:nvGraphicFramePr>
        <p:xfrm>
          <a:off x="457200" y="1200150"/>
          <a:ext cx="8229600" cy="339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4053998"/>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Decompose the objects</a:t>
            </a:r>
          </a:p>
        </p:txBody>
      </p:sp>
    </p:spTree>
    <p:extLst>
      <p:ext uri="{BB962C8B-B14F-4D97-AF65-F5344CB8AC3E}">
        <p14:creationId xmlns:p14="http://schemas.microsoft.com/office/powerpoint/2010/main" val="1256779486"/>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http://farm1.static.flickr.com/120/271813396_4e09399438_o.jpg"/>
          <p:cNvPicPr>
            <a:picLocks noGrp="1" noChangeAspect="1" noChangeArrowheads="1"/>
          </p:cNvPicPr>
          <p:nvPr>
            <p:ph type="pic" sz="quarter" idx="11"/>
          </p:nvPr>
        </p:nvPicPr>
        <p:blipFill>
          <a:blip r:embed="rId3" cstate="screen">
            <a:extLst>
              <a:ext uri="{28A0092B-C50C-407E-A947-70E740481C1C}">
                <a14:useLocalDpi xmlns:a14="http://schemas.microsoft.com/office/drawing/2010/main"/>
              </a:ext>
            </a:extLst>
          </a:blip>
          <a:srcRect/>
          <a:stretch>
            <a:fillRect/>
          </a:stretch>
        </p:blipFill>
        <p:spPr bwMode="auto">
          <a:xfrm>
            <a:off x="1485900" y="171450"/>
            <a:ext cx="3086100" cy="2314575"/>
          </a:xfrm>
          <a:prstGeom prst="rect">
            <a:avLst/>
          </a:prstGeom>
          <a:noFill/>
        </p:spPr>
      </p:pic>
      <p:pic>
        <p:nvPicPr>
          <p:cNvPr id="3" name="Picture 2" descr="http://farm1.static.flickr.com/4/9487077_427c616c9b_b.jp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4572000" y="171450"/>
            <a:ext cx="3086100" cy="2314575"/>
          </a:xfrm>
          <a:prstGeom prst="rect">
            <a:avLst/>
          </a:prstGeom>
          <a:noFill/>
        </p:spPr>
      </p:pic>
      <p:pic>
        <p:nvPicPr>
          <p:cNvPr id="4" name="Picture 2" descr="http://farm4.static.flickr.com/3175/2581767083_1ff9ff9477_b.jpg"/>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1485900" y="2486025"/>
            <a:ext cx="3086100" cy="2314575"/>
          </a:xfrm>
          <a:prstGeom prst="rect">
            <a:avLst/>
          </a:prstGeom>
          <a:noFill/>
        </p:spPr>
      </p:pic>
      <p:pic>
        <p:nvPicPr>
          <p:cNvPr id="5" name="Picture 2" descr="http://upload.wikimedia.org/wikipedia/commons/7/74/Poker_Table.jpg"/>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4572000" y="2486025"/>
            <a:ext cx="3086100" cy="231457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600200" y="2043834"/>
            <a:ext cx="1165704" cy="507831"/>
          </a:xfrm>
          <a:prstGeom prst="rect">
            <a:avLst/>
          </a:prstGeom>
          <a:noFill/>
        </p:spPr>
        <p:txBody>
          <a:bodyPr wrap="none" rtlCol="0">
            <a:spAutoFit/>
          </a:bodyPr>
          <a:lstStyle/>
          <a:p>
            <a:r>
              <a:rPr lang="en-US" sz="2700" b="1" dirty="0">
                <a:ln>
                  <a:solidFill>
                    <a:schemeClr val="bg1"/>
                  </a:solidFill>
                </a:ln>
                <a:effectLst>
                  <a:glow rad="101600">
                    <a:schemeClr val="bg1">
                      <a:alpha val="60000"/>
                    </a:schemeClr>
                  </a:glow>
                </a:effectLst>
              </a:rPr>
              <a:t>Cards</a:t>
            </a:r>
          </a:p>
        </p:txBody>
      </p:sp>
      <p:sp>
        <p:nvSpPr>
          <p:cNvPr id="7" name="TextBox 6"/>
          <p:cNvSpPr txBox="1"/>
          <p:nvPr/>
        </p:nvSpPr>
        <p:spPr>
          <a:xfrm>
            <a:off x="6400800" y="285751"/>
            <a:ext cx="1281120" cy="507831"/>
          </a:xfrm>
          <a:prstGeom prst="rect">
            <a:avLst/>
          </a:prstGeom>
          <a:noFill/>
        </p:spPr>
        <p:txBody>
          <a:bodyPr wrap="none" rtlCol="0">
            <a:spAutoFit/>
          </a:bodyPr>
          <a:lstStyle/>
          <a:p>
            <a:r>
              <a:rPr lang="en-US" sz="2700" b="1" dirty="0">
                <a:ln>
                  <a:solidFill>
                    <a:schemeClr val="bg1"/>
                  </a:solidFill>
                </a:ln>
                <a:effectLst>
                  <a:glow rad="101600">
                    <a:schemeClr val="bg1">
                      <a:alpha val="60000"/>
                    </a:schemeClr>
                  </a:glow>
                </a:effectLst>
              </a:rPr>
              <a:t>Money</a:t>
            </a:r>
          </a:p>
        </p:txBody>
      </p:sp>
      <p:sp>
        <p:nvSpPr>
          <p:cNvPr id="8" name="TextBox 7"/>
          <p:cNvSpPr txBox="1"/>
          <p:nvPr/>
        </p:nvSpPr>
        <p:spPr>
          <a:xfrm>
            <a:off x="1543050" y="4229101"/>
            <a:ext cx="1415772" cy="507831"/>
          </a:xfrm>
          <a:prstGeom prst="rect">
            <a:avLst/>
          </a:prstGeom>
          <a:noFill/>
        </p:spPr>
        <p:txBody>
          <a:bodyPr wrap="none" rtlCol="0">
            <a:spAutoFit/>
          </a:bodyPr>
          <a:lstStyle/>
          <a:p>
            <a:r>
              <a:rPr lang="en-US" sz="2700" b="1" dirty="0">
                <a:ln>
                  <a:solidFill>
                    <a:schemeClr val="bg1"/>
                  </a:solidFill>
                </a:ln>
                <a:effectLst>
                  <a:glow rad="228600">
                    <a:schemeClr val="bg1">
                      <a:alpha val="40000"/>
                    </a:schemeClr>
                  </a:glow>
                </a:effectLst>
              </a:rPr>
              <a:t>Players</a:t>
            </a:r>
          </a:p>
        </p:txBody>
      </p:sp>
      <p:sp>
        <p:nvSpPr>
          <p:cNvPr id="9" name="TextBox 8"/>
          <p:cNvSpPr txBox="1"/>
          <p:nvPr/>
        </p:nvSpPr>
        <p:spPr>
          <a:xfrm>
            <a:off x="6614609" y="2639948"/>
            <a:ext cx="1063048" cy="507831"/>
          </a:xfrm>
          <a:prstGeom prst="rect">
            <a:avLst/>
          </a:prstGeom>
          <a:noFill/>
        </p:spPr>
        <p:txBody>
          <a:bodyPr wrap="none" rtlCol="0">
            <a:spAutoFit/>
          </a:bodyPr>
          <a:lstStyle/>
          <a:p>
            <a:r>
              <a:rPr lang="en-US" sz="2700" b="1" dirty="0">
                <a:ln>
                  <a:solidFill>
                    <a:schemeClr val="bg1"/>
                  </a:solidFill>
                </a:ln>
                <a:effectLst>
                  <a:glow rad="101600">
                    <a:schemeClr val="bg1">
                      <a:alpha val="60000"/>
                    </a:schemeClr>
                  </a:glow>
                </a:effectLst>
              </a:rPr>
              <a:t>Table</a:t>
            </a:r>
          </a:p>
        </p:txBody>
      </p:sp>
    </p:spTree>
    <p:extLst>
      <p:ext uri="{BB962C8B-B14F-4D97-AF65-F5344CB8AC3E}">
        <p14:creationId xmlns:p14="http://schemas.microsoft.com/office/powerpoint/2010/main" val="163120527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000"/>
                                  </p:stCondLst>
                                  <p:childTnLst>
                                    <p:set>
                                      <p:cBhvr>
                                        <p:cTn id="6" dur="1" fill="hold">
                                          <p:stCondLst>
                                            <p:cond delay="0"/>
                                          </p:stCondLst>
                                        </p:cTn>
                                        <p:tgtEl>
                                          <p:spTgt spid="32770"/>
                                        </p:tgtEl>
                                        <p:attrNameLst>
                                          <p:attrName>style.visibility</p:attrName>
                                        </p:attrNameLst>
                                      </p:cBhvr>
                                      <p:to>
                                        <p:strVal val="visible"/>
                                      </p:to>
                                    </p:set>
                                    <p:animEffect transition="in" filter="fade">
                                      <p:cBhvr>
                                        <p:cTn id="7" dur="500"/>
                                        <p:tgtEl>
                                          <p:spTgt spid="32770"/>
                                        </p:tgtEl>
                                      </p:cBhvr>
                                    </p:animEffect>
                                  </p:childTnLst>
                                </p:cTn>
                              </p:par>
                            </p:childTnLst>
                          </p:cTn>
                        </p:par>
                        <p:par>
                          <p:cTn id="8" fill="hold">
                            <p:stCondLst>
                              <p:cond delay="150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2000"/>
                            </p:stCondLst>
                            <p:childTnLst>
                              <p:par>
                                <p:cTn id="13" presetID="10" presetClass="entr" presetSubtype="0" fill="hold" nodeType="afterEffect">
                                  <p:stCondLst>
                                    <p:cond delay="100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par>
                          <p:cTn id="16" fill="hold">
                            <p:stCondLst>
                              <p:cond delay="3500"/>
                            </p:stCondLst>
                            <p:childTnLst>
                              <p:par>
                                <p:cTn id="17" presetID="10"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par>
                          <p:cTn id="20" fill="hold">
                            <p:stCondLst>
                              <p:cond delay="4000"/>
                            </p:stCondLst>
                            <p:childTnLst>
                              <p:par>
                                <p:cTn id="21" presetID="10" presetClass="entr" presetSubtype="0" fill="hold" nodeType="afterEffect">
                                  <p:stCondLst>
                                    <p:cond delay="100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par>
                          <p:cTn id="24" fill="hold">
                            <p:stCondLst>
                              <p:cond delay="5500"/>
                            </p:stCondLst>
                            <p:childTnLst>
                              <p:par>
                                <p:cTn id="25" presetID="10"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par>
                          <p:cTn id="28" fill="hold">
                            <p:stCondLst>
                              <p:cond delay="6000"/>
                            </p:stCondLst>
                            <p:childTnLst>
                              <p:par>
                                <p:cTn id="29" presetID="10" presetClass="entr" presetSubtype="0" fill="hold" nodeType="afterEffect">
                                  <p:stCondLst>
                                    <p:cond delay="100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500"/>
                                        <p:tgtEl>
                                          <p:spTgt spid="5"/>
                                        </p:tgtEl>
                                      </p:cBhvr>
                                    </p:animEffect>
                                  </p:childTnLst>
                                </p:cTn>
                              </p:par>
                            </p:childTnLst>
                          </p:cTn>
                        </p:par>
                        <p:par>
                          <p:cTn id="32" fill="hold">
                            <p:stCondLst>
                              <p:cond delay="7500"/>
                            </p:stCondLst>
                            <p:childTnLst>
                              <p:par>
                                <p:cTn id="33" presetID="10" presetClass="entr" presetSubtype="0"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How do these abstractions help us?</a:t>
            </a:r>
          </a:p>
        </p:txBody>
      </p:sp>
      <p:sp>
        <p:nvSpPr>
          <p:cNvPr id="4" name="TextBox 3"/>
          <p:cNvSpPr txBox="1"/>
          <p:nvPr/>
        </p:nvSpPr>
        <p:spPr>
          <a:xfrm rot="21049039">
            <a:off x="5549533" y="2886548"/>
            <a:ext cx="2343911" cy="523220"/>
          </a:xfrm>
          <a:prstGeom prst="rect">
            <a:avLst/>
          </a:prstGeom>
          <a:noFill/>
        </p:spPr>
        <p:txBody>
          <a:bodyPr wrap="none" rtlCol="0">
            <a:spAutoFit/>
          </a:bodyPr>
          <a:lstStyle/>
          <a:p>
            <a:r>
              <a:rPr lang="en-US" sz="2800" dirty="0">
                <a:solidFill>
                  <a:srgbClr val="FF0000"/>
                </a:solidFill>
                <a:latin typeface="Segoe Print" pitchFamily="2" charset="0"/>
              </a:rPr>
              <a:t>they don’t…</a:t>
            </a:r>
          </a:p>
        </p:txBody>
      </p:sp>
    </p:spTree>
    <p:extLst>
      <p:ext uri="{BB962C8B-B14F-4D97-AF65-F5344CB8AC3E}">
        <p14:creationId xmlns:p14="http://schemas.microsoft.com/office/powerpoint/2010/main" val="313614778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Decompose the objects</a:t>
            </a:r>
          </a:p>
        </p:txBody>
      </p:sp>
      <p:sp>
        <p:nvSpPr>
          <p:cNvPr id="3" name="Freeform 2"/>
          <p:cNvSpPr/>
          <p:nvPr/>
        </p:nvSpPr>
        <p:spPr>
          <a:xfrm>
            <a:off x="5329305" y="2510026"/>
            <a:ext cx="1333057" cy="176024"/>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FF0000"/>
              </a:solidFill>
            </a:endParaRPr>
          </a:p>
        </p:txBody>
      </p:sp>
      <p:sp>
        <p:nvSpPr>
          <p:cNvPr id="4" name="TextBox 3"/>
          <p:cNvSpPr txBox="1"/>
          <p:nvPr/>
        </p:nvSpPr>
        <p:spPr>
          <a:xfrm rot="395428">
            <a:off x="5337977" y="1991058"/>
            <a:ext cx="1444626" cy="523220"/>
          </a:xfrm>
          <a:prstGeom prst="rect">
            <a:avLst/>
          </a:prstGeom>
          <a:noFill/>
          <a:ln>
            <a:noFill/>
          </a:ln>
        </p:spPr>
        <p:txBody>
          <a:bodyPr wrap="none" rtlCol="0">
            <a:spAutoFit/>
          </a:bodyPr>
          <a:lstStyle/>
          <a:p>
            <a:pPr algn="ctr"/>
            <a:r>
              <a:rPr lang="en-US" sz="2800" dirty="0">
                <a:solidFill>
                  <a:srgbClr val="FF0000"/>
                </a:solidFill>
                <a:latin typeface="Segoe Print" pitchFamily="2" charset="0"/>
              </a:rPr>
              <a:t>actions</a:t>
            </a:r>
          </a:p>
        </p:txBody>
      </p:sp>
    </p:spTree>
    <p:extLst>
      <p:ext uri="{BB962C8B-B14F-4D97-AF65-F5344CB8AC3E}">
        <p14:creationId xmlns:p14="http://schemas.microsoft.com/office/powerpoint/2010/main" val="159102380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04950"/>
            <a:ext cx="8229600" cy="2057399"/>
          </a:xfrm>
        </p:spPr>
        <p:txBody>
          <a:bodyPr/>
          <a:lstStyle/>
          <a:p>
            <a:r>
              <a:rPr lang="en-US" sz="4400" dirty="0"/>
              <a:t>Set the bar high for </a:t>
            </a:r>
            <a:br>
              <a:rPr lang="en-US" sz="4400" dirty="0"/>
            </a:br>
            <a:r>
              <a:rPr lang="en-US" sz="4400" dirty="0"/>
              <a:t>creating shared libraries.</a:t>
            </a:r>
          </a:p>
        </p:txBody>
      </p:sp>
      <p:sp>
        <p:nvSpPr>
          <p:cNvPr id="3" name="TextBox 2"/>
          <p:cNvSpPr txBox="1"/>
          <p:nvPr/>
        </p:nvSpPr>
        <p:spPr>
          <a:xfrm rot="21433939">
            <a:off x="3590998" y="3300738"/>
            <a:ext cx="5202065" cy="523220"/>
          </a:xfrm>
          <a:prstGeom prst="rect">
            <a:avLst/>
          </a:prstGeom>
          <a:noFill/>
        </p:spPr>
        <p:txBody>
          <a:bodyPr wrap="none" rtlCol="0">
            <a:spAutoFit/>
          </a:bodyPr>
          <a:lstStyle/>
          <a:p>
            <a:pPr algn="ctr"/>
            <a:r>
              <a:rPr lang="en-US" sz="2800" dirty="0">
                <a:solidFill>
                  <a:srgbClr val="FF0000"/>
                </a:solidFill>
                <a:latin typeface="Segoe Print" pitchFamily="2" charset="0"/>
              </a:rPr>
              <a:t>In other words, don’t do it!</a:t>
            </a:r>
          </a:p>
        </p:txBody>
      </p:sp>
      <p:sp>
        <p:nvSpPr>
          <p:cNvPr id="4" name="TextBox 3"/>
          <p:cNvSpPr txBox="1"/>
          <p:nvPr/>
        </p:nvSpPr>
        <p:spPr>
          <a:xfrm rot="21433939">
            <a:off x="3354554" y="3851456"/>
            <a:ext cx="5674951" cy="523220"/>
          </a:xfrm>
          <a:prstGeom prst="rect">
            <a:avLst/>
          </a:prstGeom>
          <a:noFill/>
        </p:spPr>
        <p:txBody>
          <a:bodyPr wrap="none" rtlCol="0">
            <a:spAutoFit/>
          </a:bodyPr>
          <a:lstStyle/>
          <a:p>
            <a:pPr algn="ctr"/>
            <a:r>
              <a:rPr lang="en-US" sz="2800" dirty="0">
                <a:solidFill>
                  <a:srgbClr val="FF0000"/>
                </a:solidFill>
                <a:latin typeface="Segoe Print" pitchFamily="2" charset="0"/>
              </a:rPr>
              <a:t>(unless you absolutely have to)</a:t>
            </a:r>
          </a:p>
        </p:txBody>
      </p:sp>
    </p:spTree>
    <p:extLst>
      <p:ext uri="{BB962C8B-B14F-4D97-AF65-F5344CB8AC3E}">
        <p14:creationId xmlns:p14="http://schemas.microsoft.com/office/powerpoint/2010/main" val="215780737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1500"/>
                            </p:stCondLst>
                            <p:childTnLst>
                              <p:par>
                                <p:cTn id="9" presetID="22" presetClass="entr" presetSubtype="8" fill="hold" grpId="0" nodeType="after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a:bodyPr>
          <a:lstStyle/>
          <a:p>
            <a:r>
              <a:rPr lang="en-US" sz="1650" dirty="0">
                <a:solidFill>
                  <a:schemeClr val="accent5"/>
                </a:solidFill>
              </a:rPr>
              <a:t>static class</a:t>
            </a:r>
            <a:r>
              <a:rPr lang="en-US" sz="1650" dirty="0"/>
              <a:t> </a:t>
            </a:r>
            <a:r>
              <a:rPr lang="en-US" sz="1650" dirty="0" err="1">
                <a:solidFill>
                  <a:schemeClr val="accent3"/>
                </a:solidFill>
              </a:rPr>
              <a:t>CommonPokerFunctions</a:t>
            </a:r>
            <a:endParaRPr lang="en-US" sz="1650" dirty="0">
              <a:solidFill>
                <a:schemeClr val="accent3"/>
              </a:solidFill>
            </a:endParaRPr>
          </a:p>
          <a:p>
            <a:r>
              <a:rPr lang="en-US" sz="1650" dirty="0"/>
              <a:t>{</a:t>
            </a:r>
            <a:br>
              <a:rPr lang="en-US" sz="1650" dirty="0"/>
            </a:br>
            <a:r>
              <a:rPr lang="en-US" sz="1650" dirty="0"/>
              <a:t>  </a:t>
            </a:r>
            <a:r>
              <a:rPr lang="en-US" sz="1650" dirty="0">
                <a:solidFill>
                  <a:schemeClr val="accent5"/>
                </a:solidFill>
              </a:rPr>
              <a:t>static</a:t>
            </a:r>
            <a:r>
              <a:rPr lang="en-US" sz="1650" dirty="0"/>
              <a:t> </a:t>
            </a:r>
            <a:r>
              <a:rPr lang="en-US" sz="1650" dirty="0" err="1">
                <a:solidFill>
                  <a:schemeClr val="accent3"/>
                </a:solidFill>
              </a:rPr>
              <a:t>PokerGame</a:t>
            </a:r>
            <a:r>
              <a:rPr lang="en-US" sz="1650" dirty="0"/>
              <a:t> Ante( </a:t>
            </a:r>
            <a:r>
              <a:rPr lang="en-US" sz="1650" dirty="0">
                <a:solidFill>
                  <a:schemeClr val="accent5"/>
                </a:solidFill>
              </a:rPr>
              <a:t>this</a:t>
            </a:r>
            <a:r>
              <a:rPr lang="en-US" sz="1650" dirty="0"/>
              <a:t> </a:t>
            </a:r>
            <a:r>
              <a:rPr lang="en-US" sz="1650" dirty="0">
                <a:solidFill>
                  <a:schemeClr val="accent3"/>
                </a:solidFill>
              </a:rPr>
              <a:t>List</a:t>
            </a:r>
            <a:r>
              <a:rPr lang="en-US" sz="1650" dirty="0"/>
              <a:t>&lt;</a:t>
            </a:r>
            <a:r>
              <a:rPr lang="en-US" sz="1650" dirty="0">
                <a:solidFill>
                  <a:schemeClr val="accent3"/>
                </a:solidFill>
              </a:rPr>
              <a:t>Player</a:t>
            </a:r>
            <a:r>
              <a:rPr lang="en-US" sz="1650" dirty="0"/>
              <a:t>&gt;, </a:t>
            </a:r>
            <a:r>
              <a:rPr lang="en-US" sz="1650" dirty="0" err="1">
                <a:solidFill>
                  <a:schemeClr val="accent5"/>
                </a:solidFill>
              </a:rPr>
              <a:t>int</a:t>
            </a:r>
            <a:r>
              <a:rPr lang="en-US" sz="1650" dirty="0"/>
              <a:t>)</a:t>
            </a:r>
          </a:p>
          <a:p>
            <a:r>
              <a:rPr lang="en-US" sz="1650" dirty="0"/>
              <a:t>  </a:t>
            </a:r>
            <a:r>
              <a:rPr lang="en-US" sz="1650" dirty="0">
                <a:solidFill>
                  <a:schemeClr val="accent5"/>
                </a:solidFill>
              </a:rPr>
              <a:t>static</a:t>
            </a:r>
            <a:r>
              <a:rPr lang="en-US" sz="1650" dirty="0"/>
              <a:t> </a:t>
            </a:r>
            <a:r>
              <a:rPr lang="en-US" sz="1650" dirty="0" err="1">
                <a:solidFill>
                  <a:schemeClr val="accent3"/>
                </a:solidFill>
              </a:rPr>
              <a:t>PokerGame</a:t>
            </a:r>
            <a:r>
              <a:rPr lang="en-US" sz="1650" dirty="0"/>
              <a:t> Deal( </a:t>
            </a:r>
            <a:r>
              <a:rPr lang="en-US" sz="1650" dirty="0">
                <a:solidFill>
                  <a:schemeClr val="accent5"/>
                </a:solidFill>
              </a:rPr>
              <a:t>this</a:t>
            </a:r>
            <a:r>
              <a:rPr lang="en-US" sz="1650" dirty="0"/>
              <a:t> </a:t>
            </a:r>
            <a:r>
              <a:rPr lang="en-US" sz="1650" dirty="0" err="1">
                <a:solidFill>
                  <a:schemeClr val="accent3"/>
                </a:solidFill>
              </a:rPr>
              <a:t>PokerGame</a:t>
            </a:r>
            <a:r>
              <a:rPr lang="en-US" sz="1650" dirty="0"/>
              <a:t>, </a:t>
            </a:r>
            <a:r>
              <a:rPr lang="en-US" sz="1650" dirty="0" err="1">
                <a:solidFill>
                  <a:schemeClr val="accent5"/>
                </a:solidFill>
              </a:rPr>
              <a:t>int</a:t>
            </a:r>
            <a:r>
              <a:rPr lang="en-US" sz="1650" dirty="0"/>
              <a:t>, </a:t>
            </a:r>
            <a:r>
              <a:rPr lang="en-US" sz="1650" dirty="0">
                <a:solidFill>
                  <a:schemeClr val="accent3"/>
                </a:solidFill>
              </a:rPr>
              <a:t>Facing</a:t>
            </a:r>
            <a:r>
              <a:rPr lang="en-US" sz="1650" dirty="0"/>
              <a:t>)</a:t>
            </a:r>
          </a:p>
          <a:p>
            <a:r>
              <a:rPr lang="en-US" sz="1650" dirty="0"/>
              <a:t>  </a:t>
            </a:r>
            <a:r>
              <a:rPr lang="en-US" sz="1650" dirty="0">
                <a:solidFill>
                  <a:schemeClr val="accent5"/>
                </a:solidFill>
              </a:rPr>
              <a:t>static</a:t>
            </a:r>
            <a:r>
              <a:rPr lang="en-US" sz="1650" dirty="0"/>
              <a:t> </a:t>
            </a:r>
            <a:r>
              <a:rPr lang="en-US" sz="1650" dirty="0" err="1">
                <a:solidFill>
                  <a:schemeClr val="accent3"/>
                </a:solidFill>
              </a:rPr>
              <a:t>PokerGame</a:t>
            </a:r>
            <a:r>
              <a:rPr lang="en-US" sz="1650" dirty="0"/>
              <a:t> Bet( </a:t>
            </a:r>
            <a:r>
              <a:rPr lang="en-US" sz="1650" dirty="0">
                <a:solidFill>
                  <a:schemeClr val="accent5"/>
                </a:solidFill>
              </a:rPr>
              <a:t>this</a:t>
            </a:r>
            <a:r>
              <a:rPr lang="en-US" sz="1650" dirty="0"/>
              <a:t> </a:t>
            </a:r>
            <a:r>
              <a:rPr lang="en-US" sz="1650" dirty="0" err="1">
                <a:solidFill>
                  <a:schemeClr val="accent3"/>
                </a:solidFill>
              </a:rPr>
              <a:t>PokerGame</a:t>
            </a:r>
            <a:r>
              <a:rPr lang="en-US" sz="1650" dirty="0"/>
              <a:t>, </a:t>
            </a:r>
            <a:r>
              <a:rPr lang="en-US" sz="1650" dirty="0" err="1">
                <a:solidFill>
                  <a:schemeClr val="accent3"/>
                </a:solidFill>
              </a:rPr>
              <a:t>Func</a:t>
            </a:r>
            <a:r>
              <a:rPr lang="en-US" sz="1650" dirty="0"/>
              <a:t>&lt;</a:t>
            </a:r>
            <a:r>
              <a:rPr lang="en-US" sz="1650" dirty="0">
                <a:solidFill>
                  <a:schemeClr val="accent3"/>
                </a:solidFill>
              </a:rPr>
              <a:t>Player</a:t>
            </a:r>
            <a:r>
              <a:rPr lang="en-US" sz="1650" dirty="0"/>
              <a:t>&gt;)</a:t>
            </a:r>
          </a:p>
          <a:p>
            <a:r>
              <a:rPr lang="en-US" sz="1650" dirty="0"/>
              <a:t>  </a:t>
            </a:r>
            <a:r>
              <a:rPr lang="en-US" sz="1650" dirty="0">
                <a:solidFill>
                  <a:schemeClr val="accent5"/>
                </a:solidFill>
              </a:rPr>
              <a:t>static</a:t>
            </a:r>
            <a:r>
              <a:rPr lang="en-US" sz="1650" dirty="0"/>
              <a:t> </a:t>
            </a:r>
            <a:r>
              <a:rPr lang="en-US" sz="1650" dirty="0" err="1">
                <a:solidFill>
                  <a:schemeClr val="accent3"/>
                </a:solidFill>
              </a:rPr>
              <a:t>PokerGame</a:t>
            </a:r>
            <a:r>
              <a:rPr lang="en-US" sz="1650" dirty="0"/>
              <a:t> Showdown( </a:t>
            </a:r>
            <a:r>
              <a:rPr lang="en-US" sz="1650" dirty="0">
                <a:solidFill>
                  <a:schemeClr val="accent5"/>
                </a:solidFill>
              </a:rPr>
              <a:t>this</a:t>
            </a:r>
            <a:r>
              <a:rPr lang="en-US" sz="1650" dirty="0"/>
              <a:t> </a:t>
            </a:r>
            <a:r>
              <a:rPr lang="en-US" sz="1650" dirty="0" err="1">
                <a:solidFill>
                  <a:schemeClr val="accent3"/>
                </a:solidFill>
              </a:rPr>
              <a:t>PokerGame</a:t>
            </a:r>
            <a:r>
              <a:rPr lang="en-US" sz="1650" dirty="0"/>
              <a:t>)</a:t>
            </a:r>
          </a:p>
          <a:p>
            <a:r>
              <a:rPr lang="en-US" sz="1650" dirty="0"/>
              <a:t>}</a:t>
            </a:r>
          </a:p>
        </p:txBody>
      </p:sp>
    </p:spTree>
    <p:extLst>
      <p:ext uri="{BB962C8B-B14F-4D97-AF65-F5344CB8AC3E}">
        <p14:creationId xmlns:p14="http://schemas.microsoft.com/office/powerpoint/2010/main" val="18418395"/>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a:t>players</a:t>
            </a:r>
          </a:p>
          <a:p>
            <a:r>
              <a:rPr lang="en-US" dirty="0"/>
              <a:t>  .Ante(10)</a:t>
            </a:r>
          </a:p>
          <a:p>
            <a:r>
              <a:rPr lang="en-US" dirty="0"/>
              <a:t>  .Deal(2, Down)</a:t>
            </a:r>
          </a:p>
          <a:p>
            <a:r>
              <a:rPr lang="en-US" dirty="0"/>
              <a:t>  .Deal(1, Up)</a:t>
            </a:r>
          </a:p>
          <a:p>
            <a:r>
              <a:rPr lang="en-US" dirty="0"/>
              <a:t>  .Bet(() =&gt; high up card)</a:t>
            </a:r>
          </a:p>
          <a:p>
            <a:r>
              <a:rPr lang="en-US" dirty="0"/>
              <a:t>  .Deal(1, Up).Bet(() =&gt; player with best high up hand)</a:t>
            </a:r>
          </a:p>
          <a:p>
            <a:r>
              <a:rPr lang="en-US" dirty="0"/>
              <a:t>  .Deal(1, Up).Bet(() =&gt; player with best high up hand) </a:t>
            </a:r>
          </a:p>
          <a:p>
            <a:r>
              <a:rPr lang="en-US" dirty="0"/>
              <a:t>  .Deal(1, Up).Bet(() =&gt; player with best high up hand)</a:t>
            </a:r>
          </a:p>
          <a:p>
            <a:r>
              <a:rPr lang="en-US" dirty="0"/>
              <a:t>  .Deal(1, Down).Bet(() =&gt; player with best high up hand)</a:t>
            </a:r>
          </a:p>
          <a:p>
            <a:r>
              <a:rPr lang="en-US" dirty="0"/>
              <a:t>  .</a:t>
            </a:r>
            <a:r>
              <a:rPr lang="en-US" dirty="0" err="1"/>
              <a:t>ShowDown</a:t>
            </a:r>
            <a:r>
              <a:rPr lang="en-US" dirty="0"/>
              <a:t>()</a:t>
            </a:r>
          </a:p>
        </p:txBody>
      </p:sp>
      <p:sp>
        <p:nvSpPr>
          <p:cNvPr id="6" name="Title 2"/>
          <p:cNvSpPr txBox="1">
            <a:spLocks/>
          </p:cNvSpPr>
          <p:nvPr/>
        </p:nvSpPr>
        <p:spPr>
          <a:xfrm>
            <a:off x="457200" y="205979"/>
            <a:ext cx="8229600" cy="857250"/>
          </a:xfrm>
          <a:prstGeom prst="rect">
            <a:avLst/>
          </a:prstGeom>
        </p:spPr>
        <p:txBody>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fontAlgn="auto">
              <a:spcAft>
                <a:spcPts val="0"/>
              </a:spcAft>
            </a:pPr>
            <a:r>
              <a:rPr lang="en-US" dirty="0"/>
              <a:t>Seven Card Stud</a:t>
            </a:r>
          </a:p>
        </p:txBody>
      </p:sp>
    </p:spTree>
    <p:extLst>
      <p:ext uri="{BB962C8B-B14F-4D97-AF65-F5344CB8AC3E}">
        <p14:creationId xmlns:p14="http://schemas.microsoft.com/office/powerpoint/2010/main" val="2565486790"/>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a:bodyPr>
          <a:lstStyle/>
          <a:p>
            <a:r>
              <a:rPr lang="en-US" sz="1650" dirty="0">
                <a:solidFill>
                  <a:schemeClr val="accent5"/>
                </a:solidFill>
              </a:rPr>
              <a:t>static class</a:t>
            </a:r>
            <a:r>
              <a:rPr lang="en-US" sz="1650" dirty="0"/>
              <a:t> </a:t>
            </a:r>
            <a:r>
              <a:rPr lang="en-US" sz="1650" dirty="0" err="1">
                <a:solidFill>
                  <a:schemeClr val="accent3"/>
                </a:solidFill>
              </a:rPr>
              <a:t>FiveCardDraw</a:t>
            </a:r>
            <a:endParaRPr lang="en-US" sz="1650" dirty="0">
              <a:solidFill>
                <a:schemeClr val="accent3"/>
              </a:solidFill>
            </a:endParaRPr>
          </a:p>
          <a:p>
            <a:r>
              <a:rPr lang="en-US" sz="1650" dirty="0"/>
              <a:t>{</a:t>
            </a:r>
          </a:p>
          <a:p>
            <a:r>
              <a:rPr lang="en-US" sz="1650" dirty="0"/>
              <a:t>  </a:t>
            </a:r>
            <a:r>
              <a:rPr lang="en-US" sz="1650" dirty="0">
                <a:solidFill>
                  <a:schemeClr val="accent5"/>
                </a:solidFill>
              </a:rPr>
              <a:t>static</a:t>
            </a:r>
            <a:r>
              <a:rPr lang="en-US" sz="1650" dirty="0"/>
              <a:t> </a:t>
            </a:r>
            <a:r>
              <a:rPr lang="en-US" sz="1650" dirty="0" err="1">
                <a:solidFill>
                  <a:schemeClr val="accent3"/>
                </a:solidFill>
              </a:rPr>
              <a:t>PokerGame</a:t>
            </a:r>
            <a:r>
              <a:rPr lang="en-US" sz="1650" dirty="0"/>
              <a:t> Discard(</a:t>
            </a:r>
            <a:r>
              <a:rPr lang="en-US" sz="1650" dirty="0">
                <a:solidFill>
                  <a:schemeClr val="accent5"/>
                </a:solidFill>
              </a:rPr>
              <a:t>this</a:t>
            </a:r>
            <a:r>
              <a:rPr lang="en-US" sz="1650" dirty="0"/>
              <a:t> </a:t>
            </a:r>
            <a:r>
              <a:rPr lang="en-US" sz="1650" dirty="0" err="1">
                <a:solidFill>
                  <a:schemeClr val="accent3"/>
                </a:solidFill>
              </a:rPr>
              <a:t>PokerGame</a:t>
            </a:r>
            <a:r>
              <a:rPr lang="en-US" sz="1650" dirty="0"/>
              <a:t>, </a:t>
            </a:r>
            <a:r>
              <a:rPr lang="en-US" sz="1650" dirty="0" err="1">
                <a:solidFill>
                  <a:schemeClr val="accent3"/>
                </a:solidFill>
              </a:rPr>
              <a:t>Func</a:t>
            </a:r>
            <a:r>
              <a:rPr lang="en-US" sz="1650" dirty="0"/>
              <a:t>&lt;</a:t>
            </a:r>
            <a:r>
              <a:rPr lang="en-US" sz="1650" dirty="0">
                <a:solidFill>
                  <a:schemeClr val="accent3"/>
                </a:solidFill>
              </a:rPr>
              <a:t>Player</a:t>
            </a:r>
            <a:r>
              <a:rPr lang="en-US" sz="1650" dirty="0"/>
              <a:t>&gt;, </a:t>
            </a:r>
            <a:r>
              <a:rPr lang="en-US" sz="1650" dirty="0" err="1">
                <a:solidFill>
                  <a:schemeClr val="accent5"/>
                </a:solidFill>
              </a:rPr>
              <a:t>int</a:t>
            </a:r>
            <a:r>
              <a:rPr lang="en-US" sz="1650" dirty="0"/>
              <a:t>&gt;)</a:t>
            </a:r>
          </a:p>
          <a:p>
            <a:r>
              <a:rPr lang="en-US" sz="1650" dirty="0"/>
              <a:t>}</a:t>
            </a:r>
          </a:p>
          <a:p>
            <a:endParaRPr lang="en-US" sz="1650" dirty="0"/>
          </a:p>
          <a:p>
            <a:r>
              <a:rPr lang="en-US" sz="1650" dirty="0">
                <a:solidFill>
                  <a:schemeClr val="accent5"/>
                </a:solidFill>
              </a:rPr>
              <a:t>static class</a:t>
            </a:r>
            <a:r>
              <a:rPr lang="en-US" sz="1650" dirty="0"/>
              <a:t> </a:t>
            </a:r>
            <a:r>
              <a:rPr lang="en-US" sz="1650" dirty="0" err="1">
                <a:solidFill>
                  <a:schemeClr val="accent3"/>
                </a:solidFill>
              </a:rPr>
              <a:t>TexasHoldEm</a:t>
            </a:r>
            <a:endParaRPr lang="en-US" sz="1650" dirty="0">
              <a:solidFill>
                <a:schemeClr val="accent3"/>
              </a:solidFill>
            </a:endParaRPr>
          </a:p>
          <a:p>
            <a:r>
              <a:rPr lang="en-US" sz="1650" dirty="0"/>
              <a:t>{</a:t>
            </a:r>
          </a:p>
          <a:p>
            <a:r>
              <a:rPr lang="en-US" sz="1650" dirty="0"/>
              <a:t>  </a:t>
            </a:r>
            <a:r>
              <a:rPr lang="en-US" sz="1650" dirty="0">
                <a:solidFill>
                  <a:schemeClr val="accent5"/>
                </a:solidFill>
              </a:rPr>
              <a:t>static</a:t>
            </a:r>
            <a:r>
              <a:rPr lang="en-US" sz="1650" dirty="0"/>
              <a:t> </a:t>
            </a:r>
            <a:r>
              <a:rPr lang="en-US" sz="1650" dirty="0" err="1">
                <a:solidFill>
                  <a:schemeClr val="accent3"/>
                </a:solidFill>
              </a:rPr>
              <a:t>PokerGame</a:t>
            </a:r>
            <a:r>
              <a:rPr lang="en-US" sz="1650" dirty="0"/>
              <a:t> </a:t>
            </a:r>
            <a:r>
              <a:rPr lang="en-US" sz="1650" dirty="0" err="1"/>
              <a:t>BlindBet</a:t>
            </a:r>
            <a:r>
              <a:rPr lang="en-US" sz="1650" dirty="0"/>
              <a:t>(</a:t>
            </a:r>
            <a:r>
              <a:rPr lang="en-US" sz="1650" dirty="0">
                <a:solidFill>
                  <a:schemeClr val="accent5"/>
                </a:solidFill>
              </a:rPr>
              <a:t>this</a:t>
            </a:r>
            <a:r>
              <a:rPr lang="en-US" sz="1650" dirty="0"/>
              <a:t> </a:t>
            </a:r>
            <a:r>
              <a:rPr lang="en-US" sz="1650" dirty="0">
                <a:solidFill>
                  <a:schemeClr val="accent3"/>
                </a:solidFill>
              </a:rPr>
              <a:t>List</a:t>
            </a:r>
            <a:r>
              <a:rPr lang="en-US" sz="1650" dirty="0"/>
              <a:t>&lt;</a:t>
            </a:r>
            <a:r>
              <a:rPr lang="en-US" sz="1650" dirty="0">
                <a:solidFill>
                  <a:schemeClr val="accent3"/>
                </a:solidFill>
              </a:rPr>
              <a:t>Player</a:t>
            </a:r>
            <a:r>
              <a:rPr lang="en-US" sz="1650" dirty="0"/>
              <a:t>&gt;, </a:t>
            </a:r>
            <a:r>
              <a:rPr lang="en-US" sz="1650" dirty="0" err="1">
                <a:solidFill>
                  <a:schemeClr val="accent3"/>
                </a:solidFill>
              </a:rPr>
              <a:t>Func</a:t>
            </a:r>
            <a:r>
              <a:rPr lang="en-US" sz="1650" dirty="0"/>
              <a:t>&lt;</a:t>
            </a:r>
            <a:r>
              <a:rPr lang="en-US" sz="1650" dirty="0">
                <a:solidFill>
                  <a:schemeClr val="accent3"/>
                </a:solidFill>
              </a:rPr>
              <a:t>Player</a:t>
            </a:r>
            <a:r>
              <a:rPr lang="en-US" sz="1650" dirty="0"/>
              <a:t>&gt;)</a:t>
            </a:r>
          </a:p>
          <a:p>
            <a:r>
              <a:rPr lang="en-US" sz="1650" dirty="0"/>
              <a:t>  </a:t>
            </a:r>
            <a:r>
              <a:rPr lang="en-US" sz="1650" dirty="0">
                <a:solidFill>
                  <a:schemeClr val="accent5"/>
                </a:solidFill>
              </a:rPr>
              <a:t>static</a:t>
            </a:r>
            <a:r>
              <a:rPr lang="en-US" sz="1650" dirty="0"/>
              <a:t> </a:t>
            </a:r>
            <a:r>
              <a:rPr lang="en-US" sz="1650" dirty="0" err="1">
                <a:solidFill>
                  <a:schemeClr val="accent3"/>
                </a:solidFill>
              </a:rPr>
              <a:t>PokerGame</a:t>
            </a:r>
            <a:r>
              <a:rPr lang="en-US" sz="1650" dirty="0"/>
              <a:t> </a:t>
            </a:r>
            <a:r>
              <a:rPr lang="en-US" sz="1650" dirty="0" err="1"/>
              <a:t>DealCommunity</a:t>
            </a:r>
            <a:r>
              <a:rPr lang="en-US" sz="1650" dirty="0"/>
              <a:t>(</a:t>
            </a:r>
            <a:r>
              <a:rPr lang="en-US" sz="1650" dirty="0">
                <a:solidFill>
                  <a:schemeClr val="accent5"/>
                </a:solidFill>
              </a:rPr>
              <a:t>this</a:t>
            </a:r>
            <a:r>
              <a:rPr lang="en-US" sz="1650" dirty="0"/>
              <a:t> </a:t>
            </a:r>
            <a:r>
              <a:rPr lang="en-US" sz="1650" dirty="0" err="1">
                <a:solidFill>
                  <a:schemeClr val="accent3"/>
                </a:solidFill>
              </a:rPr>
              <a:t>PokerGame</a:t>
            </a:r>
            <a:r>
              <a:rPr lang="en-US" sz="1650" dirty="0"/>
              <a:t>, </a:t>
            </a:r>
            <a:r>
              <a:rPr lang="en-US" sz="1650" dirty="0" err="1">
                <a:solidFill>
                  <a:schemeClr val="accent5"/>
                </a:solidFill>
              </a:rPr>
              <a:t>int</a:t>
            </a:r>
            <a:r>
              <a:rPr lang="en-US" sz="1650" dirty="0"/>
              <a:t>)</a:t>
            </a:r>
          </a:p>
          <a:p>
            <a:r>
              <a:rPr lang="en-US" sz="1650" dirty="0"/>
              <a:t>}</a:t>
            </a:r>
          </a:p>
          <a:p>
            <a:endParaRPr lang="en-US" sz="1650" dirty="0"/>
          </a:p>
        </p:txBody>
      </p:sp>
    </p:spTree>
    <p:extLst>
      <p:ext uri="{BB962C8B-B14F-4D97-AF65-F5344CB8AC3E}">
        <p14:creationId xmlns:p14="http://schemas.microsoft.com/office/powerpoint/2010/main" val="3420023701"/>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a:t>players</a:t>
            </a:r>
          </a:p>
          <a:p>
            <a:r>
              <a:rPr lang="en-US" dirty="0"/>
              <a:t>  .Ante(10)</a:t>
            </a:r>
          </a:p>
          <a:p>
            <a:r>
              <a:rPr lang="en-US" dirty="0"/>
              <a:t>  .Deal(5, Down)</a:t>
            </a:r>
          </a:p>
          <a:p>
            <a:r>
              <a:rPr lang="en-US" dirty="0"/>
              <a:t>  .Bet(() =&gt; player left of dealer)</a:t>
            </a:r>
          </a:p>
          <a:p>
            <a:r>
              <a:rPr lang="en-US" dirty="0"/>
              <a:t>  .Discard(() =&gt; ask each player how many cards to discard)</a:t>
            </a:r>
          </a:p>
          <a:p>
            <a:r>
              <a:rPr lang="en-US" dirty="0"/>
              <a:t>  .Bet(() =&gt; player left of dealer)</a:t>
            </a:r>
          </a:p>
          <a:p>
            <a:r>
              <a:rPr lang="en-US" dirty="0"/>
              <a:t>  .</a:t>
            </a:r>
            <a:r>
              <a:rPr lang="en-US" dirty="0" err="1"/>
              <a:t>ShowDown</a:t>
            </a:r>
            <a:r>
              <a:rPr lang="en-US" dirty="0"/>
              <a:t>()</a:t>
            </a:r>
          </a:p>
        </p:txBody>
      </p:sp>
      <p:sp>
        <p:nvSpPr>
          <p:cNvPr id="4" name="Title 2"/>
          <p:cNvSpPr txBox="1">
            <a:spLocks/>
          </p:cNvSpPr>
          <p:nvPr/>
        </p:nvSpPr>
        <p:spPr>
          <a:xfrm>
            <a:off x="457200" y="205979"/>
            <a:ext cx="8229600" cy="857250"/>
          </a:xfrm>
          <a:prstGeom prst="rect">
            <a:avLst/>
          </a:prstGeom>
        </p:spPr>
        <p:txBody>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fontAlgn="auto">
              <a:spcAft>
                <a:spcPts val="0"/>
              </a:spcAft>
            </a:pPr>
            <a:r>
              <a:rPr lang="en-US" sz="3200" dirty="0"/>
              <a:t>Five Card Draw</a:t>
            </a:r>
          </a:p>
        </p:txBody>
      </p:sp>
      <p:sp>
        <p:nvSpPr>
          <p:cNvPr id="6" name="TextBox 5"/>
          <p:cNvSpPr txBox="1"/>
          <p:nvPr/>
        </p:nvSpPr>
        <p:spPr>
          <a:xfrm rot="21433939">
            <a:off x="4831417" y="3560208"/>
            <a:ext cx="4206601" cy="1384995"/>
          </a:xfrm>
          <a:prstGeom prst="rect">
            <a:avLst/>
          </a:prstGeom>
          <a:noFill/>
        </p:spPr>
        <p:txBody>
          <a:bodyPr wrap="none" rtlCol="0">
            <a:spAutoFit/>
          </a:bodyPr>
          <a:lstStyle/>
          <a:p>
            <a:pPr algn="ctr"/>
            <a:r>
              <a:rPr lang="en-US" sz="2800" dirty="0">
                <a:solidFill>
                  <a:srgbClr val="FF0000"/>
                </a:solidFill>
                <a:latin typeface="Segoe Print" pitchFamily="2" charset="0"/>
              </a:rPr>
              <a:t>Something about this </a:t>
            </a:r>
          </a:p>
          <a:p>
            <a:pPr algn="ctr"/>
            <a:r>
              <a:rPr lang="en-US" sz="2800" dirty="0">
                <a:solidFill>
                  <a:srgbClr val="FF0000"/>
                </a:solidFill>
                <a:latin typeface="Segoe Print" pitchFamily="2" charset="0"/>
              </a:rPr>
              <a:t>programming style</a:t>
            </a:r>
          </a:p>
          <a:p>
            <a:pPr algn="ctr"/>
            <a:r>
              <a:rPr lang="en-US" sz="2800" dirty="0">
                <a:solidFill>
                  <a:srgbClr val="FF0000"/>
                </a:solidFill>
                <a:latin typeface="Segoe Print" pitchFamily="2" charset="0"/>
              </a:rPr>
              <a:t>looks familiar…</a:t>
            </a:r>
          </a:p>
        </p:txBody>
      </p:sp>
    </p:spTree>
    <p:extLst>
      <p:ext uri="{BB962C8B-B14F-4D97-AF65-F5344CB8AC3E}">
        <p14:creationId xmlns:p14="http://schemas.microsoft.com/office/powerpoint/2010/main" val="299624087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a:bodyPr>
          <a:lstStyle/>
          <a:p>
            <a:r>
              <a:rPr lang="en-US" dirty="0"/>
              <a:t>players</a:t>
            </a:r>
          </a:p>
          <a:p>
            <a:r>
              <a:rPr lang="en-US" dirty="0"/>
              <a:t>  .</a:t>
            </a:r>
            <a:r>
              <a:rPr lang="en-US" dirty="0" err="1"/>
              <a:t>BlindBet</a:t>
            </a:r>
            <a:r>
              <a:rPr lang="en-US" dirty="0"/>
              <a:t>(() =&gt; player rotates each hand)</a:t>
            </a:r>
          </a:p>
          <a:p>
            <a:r>
              <a:rPr lang="en-US" dirty="0"/>
              <a:t>  .Deal(2, Down)</a:t>
            </a:r>
          </a:p>
          <a:p>
            <a:r>
              <a:rPr lang="en-US" dirty="0"/>
              <a:t>  .Bet(() =&gt; player left of big blind)</a:t>
            </a:r>
          </a:p>
          <a:p>
            <a:r>
              <a:rPr lang="en-US" dirty="0"/>
              <a:t>  .</a:t>
            </a:r>
            <a:r>
              <a:rPr lang="en-US" dirty="0" err="1"/>
              <a:t>DealCommunity</a:t>
            </a:r>
            <a:r>
              <a:rPr lang="en-US" dirty="0"/>
              <a:t>(3) </a:t>
            </a:r>
            <a:r>
              <a:rPr lang="en-US" i="1" dirty="0">
                <a:solidFill>
                  <a:srgbClr val="00B050"/>
                </a:solidFill>
              </a:rPr>
              <a:t>// Flop</a:t>
            </a:r>
          </a:p>
          <a:p>
            <a:r>
              <a:rPr lang="en-US" dirty="0"/>
              <a:t>  .Bet(() =&gt; player left of big blind)</a:t>
            </a:r>
          </a:p>
          <a:p>
            <a:r>
              <a:rPr lang="en-US" dirty="0"/>
              <a:t>  .</a:t>
            </a:r>
            <a:r>
              <a:rPr lang="en-US" dirty="0" err="1"/>
              <a:t>DealCommunity</a:t>
            </a:r>
            <a:r>
              <a:rPr lang="en-US" dirty="0"/>
              <a:t>(1) </a:t>
            </a:r>
            <a:r>
              <a:rPr lang="en-US" i="1" dirty="0">
                <a:solidFill>
                  <a:srgbClr val="00B050"/>
                </a:solidFill>
              </a:rPr>
              <a:t>// Turn</a:t>
            </a:r>
          </a:p>
          <a:p>
            <a:r>
              <a:rPr lang="en-US" dirty="0"/>
              <a:t>  .Bet(() =&gt; player left of big blind)</a:t>
            </a:r>
          </a:p>
          <a:p>
            <a:r>
              <a:rPr lang="en-US" dirty="0"/>
              <a:t>  .</a:t>
            </a:r>
            <a:r>
              <a:rPr lang="en-US" dirty="0" err="1"/>
              <a:t>DealCommunity</a:t>
            </a:r>
            <a:r>
              <a:rPr lang="en-US" dirty="0"/>
              <a:t>(1) </a:t>
            </a:r>
            <a:r>
              <a:rPr lang="en-US" i="1" dirty="0">
                <a:solidFill>
                  <a:srgbClr val="00B050"/>
                </a:solidFill>
              </a:rPr>
              <a:t>// River</a:t>
            </a:r>
          </a:p>
          <a:p>
            <a:r>
              <a:rPr lang="en-US" dirty="0"/>
              <a:t>  .Bet(() =&gt; player left of big blind)</a:t>
            </a:r>
          </a:p>
          <a:p>
            <a:r>
              <a:rPr lang="en-US" dirty="0"/>
              <a:t>  .</a:t>
            </a:r>
            <a:r>
              <a:rPr lang="en-US" dirty="0" err="1"/>
              <a:t>ShowDown</a:t>
            </a:r>
            <a:r>
              <a:rPr lang="en-US" dirty="0"/>
              <a:t>()</a:t>
            </a:r>
          </a:p>
        </p:txBody>
      </p:sp>
      <p:sp>
        <p:nvSpPr>
          <p:cNvPr id="4" name="TextBox 3"/>
          <p:cNvSpPr txBox="1"/>
          <p:nvPr/>
        </p:nvSpPr>
        <p:spPr>
          <a:xfrm rot="21433939">
            <a:off x="5239265" y="3684447"/>
            <a:ext cx="3693640" cy="1384995"/>
          </a:xfrm>
          <a:prstGeom prst="rect">
            <a:avLst/>
          </a:prstGeom>
          <a:noFill/>
        </p:spPr>
        <p:txBody>
          <a:bodyPr wrap="none" rtlCol="0">
            <a:spAutoFit/>
          </a:bodyPr>
          <a:lstStyle/>
          <a:p>
            <a:pPr algn="ctr"/>
            <a:r>
              <a:rPr lang="en-US" sz="2800" dirty="0">
                <a:solidFill>
                  <a:srgbClr val="FF0000"/>
                </a:solidFill>
                <a:latin typeface="Segoe Print" pitchFamily="2" charset="0"/>
              </a:rPr>
              <a:t>Yup, I’ve definitely </a:t>
            </a:r>
          </a:p>
          <a:p>
            <a:pPr algn="ctr"/>
            <a:r>
              <a:rPr lang="en-US" sz="2800" dirty="0">
                <a:solidFill>
                  <a:srgbClr val="FF0000"/>
                </a:solidFill>
                <a:latin typeface="Segoe Print" pitchFamily="2" charset="0"/>
              </a:rPr>
              <a:t>seen something like</a:t>
            </a:r>
          </a:p>
          <a:p>
            <a:pPr algn="ctr"/>
            <a:r>
              <a:rPr lang="en-US" sz="2800" dirty="0">
                <a:solidFill>
                  <a:srgbClr val="FF0000"/>
                </a:solidFill>
                <a:latin typeface="Segoe Print" pitchFamily="2" charset="0"/>
              </a:rPr>
              <a:t>this before…</a:t>
            </a:r>
          </a:p>
        </p:txBody>
      </p:sp>
      <p:sp>
        <p:nvSpPr>
          <p:cNvPr id="7" name="Title 2"/>
          <p:cNvSpPr txBox="1">
            <a:spLocks/>
          </p:cNvSpPr>
          <p:nvPr/>
        </p:nvSpPr>
        <p:spPr>
          <a:xfrm>
            <a:off x="457200" y="205979"/>
            <a:ext cx="8229600" cy="857250"/>
          </a:xfrm>
          <a:prstGeom prst="rect">
            <a:avLst/>
          </a:prstGeom>
        </p:spPr>
        <p:txBody>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fontAlgn="auto">
              <a:spcAft>
                <a:spcPts val="0"/>
              </a:spcAft>
            </a:pPr>
            <a:r>
              <a:rPr lang="en-US" sz="3200" dirty="0"/>
              <a:t>Texas Hold ‘</a:t>
            </a:r>
            <a:r>
              <a:rPr lang="en-US" sz="3200" dirty="0" err="1"/>
              <a:t>em</a:t>
            </a:r>
            <a:endParaRPr lang="en-US" sz="3200" dirty="0"/>
          </a:p>
        </p:txBody>
      </p:sp>
    </p:spTree>
    <p:extLst>
      <p:ext uri="{BB962C8B-B14F-4D97-AF65-F5344CB8AC3E}">
        <p14:creationId xmlns:p14="http://schemas.microsoft.com/office/powerpoint/2010/main" val="297671203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p:cNvSpPr txBox="1">
            <a:spLocks/>
          </p:cNvSpPr>
          <p:nvPr/>
        </p:nvSpPr>
        <p:spPr>
          <a:xfrm>
            <a:off x="1485900" y="3486150"/>
            <a:ext cx="6172200" cy="85725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endParaRPr lang="en-US" sz="3200" dirty="0"/>
          </a:p>
        </p:txBody>
      </p:sp>
      <p:sp>
        <p:nvSpPr>
          <p:cNvPr id="3" name="Title 2"/>
          <p:cNvSpPr>
            <a:spLocks noGrp="1"/>
          </p:cNvSpPr>
          <p:nvPr>
            <p:ph type="title"/>
          </p:nvPr>
        </p:nvSpPr>
        <p:spPr/>
        <p:txBody>
          <a:bodyPr/>
          <a:lstStyle/>
          <a:p>
            <a:r>
              <a:rPr lang="en-US" dirty="0"/>
              <a:t>LINQ</a:t>
            </a:r>
            <a:br>
              <a:rPr lang="en-US" dirty="0"/>
            </a:br>
            <a:br>
              <a:rPr lang="en-US" dirty="0"/>
            </a:br>
            <a:br>
              <a:rPr lang="en-US" dirty="0"/>
            </a:br>
            <a:r>
              <a:rPr lang="en-US" dirty="0"/>
              <a:t>"you got peanut butter </a:t>
            </a:r>
            <a:br>
              <a:rPr lang="en-US" dirty="0"/>
            </a:br>
            <a:r>
              <a:rPr lang="en-US" dirty="0"/>
              <a:t>in my chocolate”</a:t>
            </a:r>
          </a:p>
        </p:txBody>
      </p:sp>
      <p:sp>
        <p:nvSpPr>
          <p:cNvPr id="4" name="Freeform 3"/>
          <p:cNvSpPr/>
          <p:nvPr/>
        </p:nvSpPr>
        <p:spPr>
          <a:xfrm>
            <a:off x="4114800" y="3034486"/>
            <a:ext cx="2457450" cy="88012"/>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p:cNvSpPr txBox="1"/>
          <p:nvPr/>
        </p:nvSpPr>
        <p:spPr>
          <a:xfrm rot="21433939">
            <a:off x="3352435" y="2426635"/>
            <a:ext cx="3982180" cy="523220"/>
          </a:xfrm>
          <a:prstGeom prst="rect">
            <a:avLst/>
          </a:prstGeom>
          <a:noFill/>
        </p:spPr>
        <p:txBody>
          <a:bodyPr wrap="none" rtlCol="0">
            <a:spAutoFit/>
          </a:bodyPr>
          <a:lstStyle/>
          <a:p>
            <a:pPr algn="ctr"/>
            <a:r>
              <a:rPr lang="en-US" sz="2800" dirty="0">
                <a:solidFill>
                  <a:srgbClr val="FF0000"/>
                </a:solidFill>
                <a:latin typeface="Segoe Print" pitchFamily="2" charset="0"/>
              </a:rPr>
              <a:t>functional constructs</a:t>
            </a:r>
          </a:p>
        </p:txBody>
      </p:sp>
      <p:sp>
        <p:nvSpPr>
          <p:cNvPr id="6" name="TextBox 5"/>
          <p:cNvSpPr txBox="1"/>
          <p:nvPr/>
        </p:nvSpPr>
        <p:spPr>
          <a:xfrm rot="21433939">
            <a:off x="4054116" y="3692454"/>
            <a:ext cx="2486578" cy="523220"/>
          </a:xfrm>
          <a:prstGeom prst="rect">
            <a:avLst/>
          </a:prstGeom>
          <a:noFill/>
        </p:spPr>
        <p:txBody>
          <a:bodyPr wrap="none" rtlCol="0">
            <a:spAutoFit/>
          </a:bodyPr>
          <a:lstStyle/>
          <a:p>
            <a:pPr algn="ctr"/>
            <a:r>
              <a:rPr lang="en-US" sz="2800" dirty="0">
                <a:solidFill>
                  <a:srgbClr val="FF0000"/>
                </a:solidFill>
                <a:latin typeface="Segoe Print" pitchFamily="2" charset="0"/>
              </a:rPr>
              <a:t>OO language</a:t>
            </a:r>
          </a:p>
        </p:txBody>
      </p:sp>
      <p:sp>
        <p:nvSpPr>
          <p:cNvPr id="7" name="Freeform 6"/>
          <p:cNvSpPr/>
          <p:nvPr/>
        </p:nvSpPr>
        <p:spPr>
          <a:xfrm>
            <a:off x="4142678" y="3520261"/>
            <a:ext cx="1714500" cy="88012"/>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051748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22" presetClass="entr" presetSubtype="8" fill="hold" grpId="0" nodeType="afterEffect">
                                  <p:stCondLst>
                                    <p:cond delay="50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500"/>
                                        <p:tgtEl>
                                          <p:spTgt spid="5"/>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par>
                          <p:cTn id="20" fill="hold">
                            <p:stCondLst>
                              <p:cond delay="2500"/>
                            </p:stCondLst>
                            <p:childTnLst>
                              <p:par>
                                <p:cTn id="21" presetID="22" presetClass="entr" presetSubtype="8"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left)">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animBg="1"/>
      <p:bldP spid="5" grpId="0"/>
      <p:bldP spid="6" grpId="0"/>
      <p:bldP spid="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C#/VB LINQ</a:t>
            </a:r>
            <a:br>
              <a:rPr lang="en-US" dirty="0"/>
            </a:br>
            <a:r>
              <a:rPr lang="en-US" dirty="0"/>
              <a:t>F# pipes and computation expressions</a:t>
            </a:r>
            <a:br>
              <a:rPr lang="en-US" dirty="0"/>
            </a:br>
            <a:r>
              <a:rPr lang="en-US" dirty="0" err="1"/>
              <a:t>Powershell</a:t>
            </a:r>
            <a:r>
              <a:rPr lang="en-US" dirty="0"/>
              <a:t> pipes</a:t>
            </a:r>
            <a:br>
              <a:rPr lang="en-US" dirty="0"/>
            </a:br>
            <a:r>
              <a:rPr lang="en-US" dirty="0"/>
              <a:t>JS functions</a:t>
            </a:r>
            <a:br>
              <a:rPr lang="en-US" dirty="0"/>
            </a:br>
            <a:r>
              <a:rPr lang="en-US" dirty="0"/>
              <a:t>C++ lambdas</a:t>
            </a:r>
            <a:br>
              <a:rPr lang="en-US" dirty="0"/>
            </a:br>
            <a:r>
              <a:rPr lang="en-US" dirty="0"/>
              <a:t>Java lambdas</a:t>
            </a:r>
            <a:br>
              <a:rPr lang="en-US" dirty="0"/>
            </a:br>
            <a:r>
              <a:rPr lang="en-US" dirty="0"/>
              <a:t>Python functions and lambdas</a:t>
            </a:r>
            <a:br>
              <a:rPr lang="en-US" dirty="0"/>
            </a:br>
            <a:r>
              <a:rPr lang="en-US" dirty="0"/>
              <a:t>Ruby blocks, procs and lambdas</a:t>
            </a:r>
          </a:p>
        </p:txBody>
      </p:sp>
    </p:spTree>
    <p:extLst>
      <p:ext uri="{BB962C8B-B14F-4D97-AF65-F5344CB8AC3E}">
        <p14:creationId xmlns:p14="http://schemas.microsoft.com/office/powerpoint/2010/main" val="294889882"/>
      </p:ext>
    </p:extLst>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Summary…</a:t>
            </a:r>
          </a:p>
        </p:txBody>
      </p:sp>
    </p:spTree>
    <p:extLst>
      <p:ext uri="{BB962C8B-B14F-4D97-AF65-F5344CB8AC3E}">
        <p14:creationId xmlns:p14="http://schemas.microsoft.com/office/powerpoint/2010/main" val="37713854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 the bar high for shared libraries.</a:t>
            </a:r>
            <a:br>
              <a:rPr lang="en-US" dirty="0"/>
            </a:br>
            <a:br>
              <a:rPr lang="en-US" dirty="0"/>
            </a:br>
            <a:r>
              <a:rPr lang="en-US" dirty="0"/>
              <a:t>Support high and low level abstractions.</a:t>
            </a:r>
            <a:br>
              <a:rPr lang="en-US" dirty="0"/>
            </a:br>
            <a:br>
              <a:rPr lang="en-US" dirty="0"/>
            </a:br>
            <a:r>
              <a:rPr lang="en-US" dirty="0"/>
              <a:t>Don’t fear distributed object models.</a:t>
            </a:r>
            <a:br>
              <a:rPr lang="en-US" dirty="0"/>
            </a:br>
            <a:br>
              <a:rPr lang="en-US" dirty="0"/>
            </a:br>
            <a:r>
              <a:rPr lang="en-US" dirty="0"/>
              <a:t>Compose actions as well as objects.</a:t>
            </a:r>
          </a:p>
        </p:txBody>
      </p:sp>
    </p:spTree>
    <p:extLst>
      <p:ext uri="{BB962C8B-B14F-4D97-AF65-F5344CB8AC3E}">
        <p14:creationId xmlns:p14="http://schemas.microsoft.com/office/powerpoint/2010/main" val="363616533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The Rule of Three</a:t>
            </a:r>
          </a:p>
        </p:txBody>
      </p:sp>
    </p:spTree>
    <p:extLst>
      <p:ext uri="{BB962C8B-B14F-4D97-AF65-F5344CB8AC3E}">
        <p14:creationId xmlns:p14="http://schemas.microsoft.com/office/powerpoint/2010/main" val="196718714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tabLst>
                <a:tab pos="7661275" algn="r"/>
              </a:tabLst>
            </a:pPr>
            <a:r>
              <a:rPr lang="en-US" dirty="0"/>
              <a:t>“The first time you do something, you just do it. The second time you do something similar, you wince at the duplication, but you do the duplicate thing anyway. The third time you do something similar, you refactor.”</a:t>
            </a:r>
            <a:br>
              <a:rPr lang="en-US" dirty="0"/>
            </a:br>
            <a:r>
              <a:rPr lang="en-US" dirty="0"/>
              <a:t>	- Don Roberts</a:t>
            </a:r>
          </a:p>
        </p:txBody>
      </p:sp>
      <p:sp>
        <p:nvSpPr>
          <p:cNvPr id="4" name="TextBox 3"/>
          <p:cNvSpPr txBox="1"/>
          <p:nvPr/>
        </p:nvSpPr>
        <p:spPr>
          <a:xfrm rot="21433939">
            <a:off x="1837119" y="4074134"/>
            <a:ext cx="5469767" cy="523220"/>
          </a:xfrm>
          <a:prstGeom prst="rect">
            <a:avLst/>
          </a:prstGeom>
          <a:noFill/>
        </p:spPr>
        <p:txBody>
          <a:bodyPr wrap="none" rtlCol="0">
            <a:spAutoFit/>
          </a:bodyPr>
          <a:lstStyle/>
          <a:p>
            <a:pPr algn="ctr"/>
            <a:r>
              <a:rPr lang="en-US" sz="2800" dirty="0">
                <a:solidFill>
                  <a:srgbClr val="FF0000"/>
                </a:solidFill>
                <a:latin typeface="Segoe Print" pitchFamily="2" charset="0"/>
              </a:rPr>
              <a:t>refactoring != shared library</a:t>
            </a:r>
          </a:p>
        </p:txBody>
      </p:sp>
      <p:sp>
        <p:nvSpPr>
          <p:cNvPr id="7" name="Oval 6"/>
          <p:cNvSpPr/>
          <p:nvPr/>
        </p:nvSpPr>
        <p:spPr>
          <a:xfrm>
            <a:off x="4343400" y="3000375"/>
            <a:ext cx="1676400" cy="63817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606905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500"/>
                                        <p:tgtEl>
                                          <p:spTgt spid="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err="1"/>
              <a:t>DRYing</a:t>
            </a:r>
            <a:r>
              <a:rPr lang="en-US" dirty="0"/>
              <a:t> out your code with </a:t>
            </a:r>
            <a:br>
              <a:rPr lang="en-US" dirty="0"/>
            </a:br>
            <a:r>
              <a:rPr lang="en-US" dirty="0"/>
              <a:t>abstractions is a good idea. </a:t>
            </a:r>
            <a:br>
              <a:rPr lang="en-US" dirty="0"/>
            </a:br>
            <a:br>
              <a:rPr lang="en-US" dirty="0"/>
            </a:br>
            <a:br>
              <a:rPr lang="en-US" dirty="0"/>
            </a:br>
            <a:endParaRPr lang="en-US" dirty="0"/>
          </a:p>
        </p:txBody>
      </p:sp>
    </p:spTree>
    <p:extLst>
      <p:ext uri="{BB962C8B-B14F-4D97-AF65-F5344CB8AC3E}">
        <p14:creationId xmlns:p14="http://schemas.microsoft.com/office/powerpoint/2010/main" val="347783510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err="1"/>
              <a:t>DRYing</a:t>
            </a:r>
            <a:r>
              <a:rPr lang="en-US" dirty="0"/>
              <a:t> out your code with </a:t>
            </a:r>
            <a:br>
              <a:rPr lang="en-US" dirty="0"/>
            </a:br>
            <a:r>
              <a:rPr lang="en-US" dirty="0"/>
              <a:t>abstractions is a good idea. </a:t>
            </a:r>
            <a:br>
              <a:rPr lang="en-US" dirty="0"/>
            </a:br>
            <a:br>
              <a:rPr lang="en-US" dirty="0"/>
            </a:br>
            <a:r>
              <a:rPr lang="en-US" dirty="0"/>
              <a:t>Assuming your abstractions are </a:t>
            </a:r>
            <a:br>
              <a:rPr lang="en-US" dirty="0"/>
            </a:br>
            <a:r>
              <a:rPr lang="en-US" dirty="0"/>
              <a:t>universally applicable is NOT a good idea.</a:t>
            </a:r>
          </a:p>
        </p:txBody>
      </p:sp>
    </p:spTree>
    <p:extLst>
      <p:ext uri="{BB962C8B-B14F-4D97-AF65-F5344CB8AC3E}">
        <p14:creationId xmlns:p14="http://schemas.microsoft.com/office/powerpoint/2010/main" val="2773351675"/>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Corollary: </a:t>
            </a:r>
            <a:br>
              <a:rPr lang="en-US" dirty="0"/>
            </a:br>
            <a:r>
              <a:rPr lang="en-US" dirty="0"/>
              <a:t>Creating a framework needs a higher bar than creating an shared library.</a:t>
            </a:r>
          </a:p>
        </p:txBody>
      </p:sp>
    </p:spTree>
    <p:extLst>
      <p:ext uri="{BB962C8B-B14F-4D97-AF65-F5344CB8AC3E}">
        <p14:creationId xmlns:p14="http://schemas.microsoft.com/office/powerpoint/2010/main" val="1843913029"/>
      </p:ext>
    </p:extLst>
  </p:cSld>
  <p:clrMapOvr>
    <a:masterClrMapping/>
  </p:clrMapOvr>
  <p:transition>
    <p:fade/>
  </p:transition>
</p:sld>
</file>

<file path=ppt/theme/theme1.xml><?xml version="1.0" encoding="utf-8"?>
<a:theme xmlns:a="http://schemas.openxmlformats.org/drawingml/2006/main" name="devhawk">
  <a:themeElements>
    <a:clrScheme name="DevHawk">
      <a:dk1>
        <a:sysClr val="windowText" lastClr="000000"/>
      </a:dk1>
      <a:lt1>
        <a:sysClr val="window" lastClr="FFFFFF"/>
      </a:lt1>
      <a:dk2>
        <a:srgbClr val="6479A6"/>
      </a:dk2>
      <a:lt2>
        <a:srgbClr val="EEECE1"/>
      </a:lt2>
      <a:accent1>
        <a:srgbClr val="6479A6"/>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FAD18D62016C640A18B4602AF84C96B" ma:contentTypeVersion="0" ma:contentTypeDescription="Create a new document." ma:contentTypeScope="" ma:versionID="caa81f01dd96cdfbc3682f85211525f3">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outs:outSpaceData xmlns:outs="http://schemas.microsoft.com/office/2009/outspace/metadata">
  <outs:relatedDates>
    <outs:relatedDate>
      <outs:type>3</outs:type>
      <outs:displayName>Last Modified</outs:displayName>
      <outs:dateTime>2009-09-02T19:20:00Z</outs:dateTime>
      <outs:isPinned>true</outs:isPinned>
    </outs:relatedDate>
    <outs:relatedDate>
      <outs:type>2</outs:type>
      <outs:displayName>Created</outs:displayName>
      <outs:dateTime>2008-08-26T21:35:28Z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Harry Pierson</outs:displayName>
          <outs:accountName/>
        </outs:relatedPerson>
      </outs:people>
      <outs:source>0</outs:source>
      <outs:isPinned>true</outs:isPinned>
    </outs:relatedPeopleItem>
    <outs:relatedPeopleItem>
      <outs:category>Last modified by</outs:category>
      <outs:people>
        <outs:relatedPerson>
          <outs:displayName>Harry Pierson</outs:displayName>
          <outs:accountName/>
        </outs:relatedPerson>
      </outs:people>
      <outs:source>0</outs:source>
      <outs:isPinned>true</outs:isPinned>
    </outs:relatedPeopleItem>
    <outs:relatedPeopleItem>
      <outs:category>Manager</outs:category>
      <outs:people>
        <outs:relatedPerson>
          <outs:displayName>&lt;Content Manager Name Here&gt;</outs:displayName>
          <outs:accountName/>
        </outs:relatedPerson>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F73C7429-2C54-4ACE-A3DB-9B8A913C3A59}">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38930EA2-DF4F-47F5-99BD-A2A1605CF51A}">
  <ds:schemaRefs>
    <ds:schemaRef ds:uri="http://schemas.microsoft.com/office/2009/outspace/metadata"/>
    <ds:schemaRef ds:uri="http://www.w3.org/2000/xmlns/"/>
  </ds:schemaRefs>
</ds:datastoreItem>
</file>

<file path=customXml/itemProps3.xml><?xml version="1.0" encoding="utf-8"?>
<ds:datastoreItem xmlns:ds="http://schemas.openxmlformats.org/officeDocument/2006/customXml" ds:itemID="{C9B602C2-4574-4CD3-8493-ACFC655F1601}">
  <ds:schemaRefs>
    <ds:schemaRef ds:uri="http://schemas.microsoft.com/sharepoint/v3/contenttype/forms"/>
  </ds:schemaRefs>
</ds:datastoreItem>
</file>

<file path=customXml/itemProps4.xml><?xml version="1.0" encoding="utf-8"?>
<ds:datastoreItem xmlns:ds="http://schemas.openxmlformats.org/officeDocument/2006/customXml" ds:itemID="{85A29D49-4663-473B-878A-D6FB77891B0B}">
  <ds:schemaRefs>
    <ds:schemaRef ds:uri="http://schemas.microsoft.com/office/2006/metadata/properties"/>
    <ds:schemaRef ds:uri="http://www.w3.org/2000/xmlns/"/>
  </ds:schemaRefs>
</ds:datastoreItem>
</file>

<file path=docProps/app.xml><?xml version="1.0" encoding="utf-8"?>
<Properties xmlns="http://schemas.openxmlformats.org/officeDocument/2006/extended-properties" xmlns:vt="http://schemas.openxmlformats.org/officeDocument/2006/docPropsVTypes">
  <Template>DevHawk Template</Template>
  <TotalTime>1262</TotalTime>
  <Words>2346</Words>
  <Application>Microsoft Office PowerPoint</Application>
  <PresentationFormat>On-screen Show (16:9)</PresentationFormat>
  <Paragraphs>311</Paragraphs>
  <Slides>48</Slides>
  <Notes>48</Notes>
  <HiddenSlides>3</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Calibri</vt:lpstr>
      <vt:lpstr>Consolas</vt:lpstr>
      <vt:lpstr>Segoe Print</vt:lpstr>
      <vt:lpstr>devhawk</vt:lpstr>
      <vt:lpstr>[Insert Funny Title  About API Design Here] </vt:lpstr>
      <vt:lpstr>PowerPoint Presentation</vt:lpstr>
      <vt:lpstr>These are my thoughts on library, framework and service design.</vt:lpstr>
      <vt:lpstr>Set the bar high for  creating shared libraries.</vt:lpstr>
      <vt:lpstr>The Rule of Three</vt:lpstr>
      <vt:lpstr>“The first time you do something, you just do it. The second time you do something similar, you wince at the duplication, but you do the duplicate thing anyway. The third time you do something similar, you refactor.”  - Don Roberts</vt:lpstr>
      <vt:lpstr>DRYing out your code with  abstractions is a good idea.    </vt:lpstr>
      <vt:lpstr>DRYing out your code with  abstractions is a good idea.   Assuming your abstractions are  universally applicable is NOT a good idea.</vt:lpstr>
      <vt:lpstr>Corollary:  Creating a framework needs a higher bar than creating an shared library.</vt:lpstr>
      <vt:lpstr>What is a framework?  How does it differ from an shared library?</vt:lpstr>
      <vt:lpstr>PowerPoint Presentation</vt:lpstr>
      <vt:lpstr>In other words:  Think of libraries like Legos.  (you can build anything with Legos)  Think of frameworks like skeletons. (skeletons act as a building constraint)</vt:lpstr>
      <vt:lpstr>Frameworks in particular need both high and low level abstractions.</vt:lpstr>
      <vt:lpstr>Case Study: ASP.NET 1.0</vt:lpstr>
      <vt:lpstr>XML “Site Skinning”</vt:lpstr>
      <vt:lpstr>PowerPoint Presentation</vt:lpstr>
      <vt:lpstr>“One ASP.NET”</vt:lpstr>
      <vt:lpstr>Corollary: Build your high level abstractions  on your low level abstractions!</vt:lpstr>
      <vt:lpstr>PowerPoint Presentation</vt:lpstr>
      <vt:lpstr>Don’t Fear Distributed Object Models</vt:lpstr>
      <vt:lpstr>How many web services are truly RESTful?</vt:lpstr>
      <vt:lpstr>PowerPoint Presentation</vt:lpstr>
      <vt:lpstr>Regardless of how REST is used IRL,  aren’t distributed objects still a bad approach?</vt:lpstr>
      <vt:lpstr>PowerPoint Presentation</vt:lpstr>
      <vt:lpstr>C#/VB async/await F# async expressions JS promises (await proposed for JS7) C++ futures (await proposed for C++ 17) Python await (committed for v3.5) HHVM and Hack await (as of v3.5) Scala futures (await proposed)</vt:lpstr>
      <vt:lpstr>Widget GetWidget(int id)</vt:lpstr>
      <vt:lpstr>Task&lt;Widget&gt; GetWidgetAsync(int id)</vt:lpstr>
      <vt:lpstr>Compose actions as well as objects.</vt:lpstr>
      <vt:lpstr>When all you have is a hammer,  everything looks like a nail.</vt:lpstr>
      <vt:lpstr>Object composition vs.  Functional composition</vt:lpstr>
      <vt:lpstr>PowerPoint Presentation</vt:lpstr>
      <vt:lpstr>7 Card Stud 5 Card Draw Texas Hold ‘em</vt:lpstr>
      <vt:lpstr>Seven Card Stud</vt:lpstr>
      <vt:lpstr>Five Card Draw</vt:lpstr>
      <vt:lpstr>Texas Hold ‘em</vt:lpstr>
      <vt:lpstr>Decompose the objects</vt:lpstr>
      <vt:lpstr>PowerPoint Presentation</vt:lpstr>
      <vt:lpstr>How do these abstractions help us?</vt:lpstr>
      <vt:lpstr>Decompose the objects</vt:lpstr>
      <vt:lpstr>PowerPoint Presentation</vt:lpstr>
      <vt:lpstr>PowerPoint Presentation</vt:lpstr>
      <vt:lpstr>PowerPoint Presentation</vt:lpstr>
      <vt:lpstr>PowerPoint Presentation</vt:lpstr>
      <vt:lpstr>PowerPoint Presentation</vt:lpstr>
      <vt:lpstr>LINQ   "you got peanut butter  in my chocolate”</vt:lpstr>
      <vt:lpstr>C#/VB LINQ F# pipes and computation expressions Powershell pipes JS functions C++ lambdas Java lambdas Python functions and lambdas Ruby blocks, procs and lambdas</vt:lpstr>
      <vt:lpstr>In Summary…</vt:lpstr>
      <vt:lpstr>Set the bar high for shared libraries.  Support high and low level abstractions.  Don’t fear distributed object models.  Compose actions as well as objects.</vt:lpstr>
    </vt:vector>
  </TitlesOfParts>
  <Manager>&lt;Content Manager Name Here&gt;</Manager>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Funny Title About API Design Here]</dc:title>
  <dc:subject>Tech Ed 2008</dc:subject>
  <dc:creator>Harry Pierson</dc:creator>
  <cp:keywords>Technical, partners and customers, dev, developers, developer, IT IT Pro Pros Professionals,</cp:keywords>
  <dc:description>Template: Maryfj_x000d_
Formatting:_x000d_
Event Date: _x000d_
Event Location:_x000d_
Audience: Technical, partners and customers, dev, developers, developer, IT IT Pro Pros Professionals,</dc:description>
  <cp:lastModifiedBy>Harry Pierson</cp:lastModifiedBy>
  <cp:revision>90</cp:revision>
  <dcterms:created xsi:type="dcterms:W3CDTF">2015-08-11T17:01:01Z</dcterms:created>
  <dcterms:modified xsi:type="dcterms:W3CDTF">2026-05-26T04:53:14Z</dcterms:modified>
</cp:coreProperties>
</file>